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Roboto Medium"/>
      <p:regular r:id="rId49"/>
      <p:bold r:id="rId50"/>
      <p:italic r:id="rId51"/>
      <p:boldItalic r:id="rId52"/>
    </p:embeddedFont>
    <p:embeddedFont>
      <p:font typeface="Roboto"/>
      <p:regular r:id="rId53"/>
      <p:bold r:id="rId54"/>
      <p:italic r:id="rId55"/>
      <p:boldItalic r:id="rId56"/>
    </p:embeddedFont>
    <p:embeddedFont>
      <p:font typeface="Roboto Light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C68009E-DB2E-43A2-AD6F-0FEAE3635303}">
  <a:tblStyle styleId="{8C68009E-DB2E-43A2-AD6F-0FEAE36353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Roboto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Light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edium-italic.fntdata"/><Relationship Id="rId50" Type="http://schemas.openxmlformats.org/officeDocument/2006/relationships/font" Target="fonts/RobotoMedium-bold.fntdata"/><Relationship Id="rId53" Type="http://schemas.openxmlformats.org/officeDocument/2006/relationships/font" Target="fonts/Roboto-regular.fntdata"/><Relationship Id="rId52" Type="http://schemas.openxmlformats.org/officeDocument/2006/relationships/font" Target="fonts/RobotoMedium-boldItalic.fntdata"/><Relationship Id="rId11" Type="http://schemas.openxmlformats.org/officeDocument/2006/relationships/slide" Target="slides/slide5.xml"/><Relationship Id="rId55" Type="http://schemas.openxmlformats.org/officeDocument/2006/relationships/font" Target="fonts/Roboto-italic.fntdata"/><Relationship Id="rId10" Type="http://schemas.openxmlformats.org/officeDocument/2006/relationships/slide" Target="slides/slide4.xml"/><Relationship Id="rId54" Type="http://schemas.openxmlformats.org/officeDocument/2006/relationships/font" Target="fonts/Roboto-bold.fntdata"/><Relationship Id="rId13" Type="http://schemas.openxmlformats.org/officeDocument/2006/relationships/slide" Target="slides/slide7.xml"/><Relationship Id="rId57" Type="http://schemas.openxmlformats.org/officeDocument/2006/relationships/font" Target="fonts/RobotoLight-regular.fntdata"/><Relationship Id="rId12" Type="http://schemas.openxmlformats.org/officeDocument/2006/relationships/slide" Target="slides/slide6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9.xml"/><Relationship Id="rId59" Type="http://schemas.openxmlformats.org/officeDocument/2006/relationships/font" Target="fonts/RobotoLight-italic.fntdata"/><Relationship Id="rId14" Type="http://schemas.openxmlformats.org/officeDocument/2006/relationships/slide" Target="slides/slide8.xml"/><Relationship Id="rId58" Type="http://schemas.openxmlformats.org/officeDocument/2006/relationships/font" Target="fonts/Roboto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d476ffb6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ed476ffb6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 template credit: Josh Hug, Lisa Yan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d476ffb65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ed476ffb65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ed476ffb65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ed476ffb65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d476ffb65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ed476ffb65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ed476ffb65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ed476ffb65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ed476ffb65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ed476ffb65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ed476ffb65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ed476ffb65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ed476ffb65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ed476ffb65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ed476ffb65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ed476ffb65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ed476ffb65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ed476ffb65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ed476ffb65_0_123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ed476ffb65_0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d476ffb65_0_14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d476ffb6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ed476ffb65_0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ed476ffb65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ed476ffb65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ed476ffb65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ed476ffb65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ed476ffb65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ed476ffb65_0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ed476ffb65_0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ed476ffb65_0_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2ed476ffb65_0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ed476ffb65_0_124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ed476ffb65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ed476ffb65_0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2ed476ffb65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ed476ffb65_0_1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ed476ffb65_0_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ed476ffb65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2ed476ffb65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ed476ffb65_0_1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ed476ffb65_0_1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d476ffb65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d476ffb65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ed476ffb65_0_1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2ed476ffb65_0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ed476ffb65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ed476ffb65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2ed476ffb65_0_140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2ed476ffb65_0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2ed476ffb65_0_1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2ed476ffb65_0_1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ed476ffb65_0_1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ed476ffb65_0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2ed476ffb65_0_1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2ed476ffb65_0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ed476ffb65_0_1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ed476ffb65_0_1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ed476ffb65_0_1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ed476ffb65_0_1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ed476ffb65_0_1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2ed476ffb65_0_1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ed476ffb65_0_1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ed476ffb65_0_1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d476ffb65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d476ffb65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ed476ffb65_0_1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ed476ffb65_0_1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2ed476ffb65_0_1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2ed476ffb65_0_1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2ed476ffb65_0_1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2ed476ffb65_0_1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d476ffb65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d476ffb65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d476ffb65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ed476ffb65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d476ffb65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ed476ffb65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d476ffb65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ed476ffb65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ed476ffb65_0_45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ed476ffb65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" name="Google Shape;77;p11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9543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2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3">
  <p:cSld name="SECTION_TITLE_AND_DESCRIPTION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4"/>
          <p:cNvSpPr txBox="1"/>
          <p:nvPr>
            <p:ph idx="2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5"/>
          <p:cNvSpPr txBox="1"/>
          <p:nvPr>
            <p:ph type="title"/>
          </p:nvPr>
        </p:nvSpPr>
        <p:spPr>
          <a:xfrm>
            <a:off x="95425" y="4288400"/>
            <a:ext cx="8658900" cy="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95" name="Google Shape;95;p15"/>
          <p:cNvCxnSpPr/>
          <p:nvPr/>
        </p:nvCxnSpPr>
        <p:spPr>
          <a:xfrm>
            <a:off x="168250" y="4288400"/>
            <a:ext cx="8757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lude">
  <p:cSld name="SECTION_TITLE_AND_DESCRIPTION_1_3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04" name="Google Shape;10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06" name="Google Shape;106;p18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8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left">
  <p:cSld name="SECTION_TITLE_AND_DESCRIPTION_1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0" name="Google Shape;12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eft, Heading">
  <p:cSld name="SECTION_TITLE_AND_DESCRIPTION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3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28" name="Google Shape;12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">
  <p:cSld name="SECTION_TITLE_AND_DESCRIPTION_1_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SECTION_TITLE_AND_DESCRIPTION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27" name="Google Shape;27;p5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">
  <p:cSld name="SECTION_TITLE_AND_DESCRIPTION_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idx="1" type="subTitle"/>
          </p:nvPr>
        </p:nvSpPr>
        <p:spPr>
          <a:xfrm>
            <a:off x="4835400" y="4198275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/>
          <p:nvPr/>
        </p:nvSpPr>
        <p:spPr>
          <a:xfrm>
            <a:off x="6365900" y="3724875"/>
            <a:ext cx="259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95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6" name="Google Shape;36;p6"/>
          <p:cNvCxnSpPr/>
          <p:nvPr/>
        </p:nvCxnSpPr>
        <p:spPr>
          <a:xfrm>
            <a:off x="95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left">
  <p:cSld name="SECTION_TITLE_AND_DESCRIPTION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7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667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4572000" y="0"/>
            <a:ext cx="457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3" name="Google Shape;43;p7"/>
          <p:cNvCxnSpPr/>
          <p:nvPr/>
        </p:nvCxnSpPr>
        <p:spPr>
          <a:xfrm>
            <a:off x="4667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">
  <p:cSld name="SECTION_TITLE_AND_DESCRIPTION_2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1" name="Google Shape;51;p8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8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1">
  <p:cSld name="SECTION_TITLE_AND_DESCRIPTION_2_1_1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" name="Google Shape;58;p9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Compare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1" name="Google Shape;61;p9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">
  <p:cSld name="SECTION_TITLE_AND_DESCRIPTION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" name="Google Shape;67;p10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0" name="Google Shape;70;p10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Roboto Medium"/>
              <a:buNone/>
              <a:defRPr sz="1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8.jpg"/><Relationship Id="rId9" Type="http://schemas.openxmlformats.org/officeDocument/2006/relationships/image" Target="../media/image14.png"/><Relationship Id="rId5" Type="http://schemas.openxmlformats.org/officeDocument/2006/relationships/image" Target="../media/image6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311700" y="3854350"/>
            <a:ext cx="85206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CS 168, Fall 2024 </a:t>
            </a:r>
            <a:r>
              <a:rPr lang="en" sz="16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@ UC Berkeley</a:t>
            </a:r>
            <a:endParaRPr sz="16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Slides credit: Sylvia Ratnasamy, Rob Shakir, Peyrin Kao</a:t>
            </a:r>
            <a:endParaRPr sz="16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311700" y="1658975"/>
            <a:ext cx="8709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IP Routers</a:t>
            </a:r>
            <a:endParaRPr sz="3600"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345775" y="2740300"/>
            <a:ext cx="2762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X</a:t>
            </a:r>
            <a:endParaRPr sz="1200">
              <a:solidFill>
                <a:srgbClr val="BF9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 Planes</a:t>
            </a:r>
            <a:endParaRPr/>
          </a:p>
        </p:txBody>
      </p:sp>
      <p:sp>
        <p:nvSpPr>
          <p:cNvPr id="303" name="Google Shape;303;p33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components of a router can be split into 3 planes: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b="1" lang="en"/>
              <a:t>data plane</a:t>
            </a:r>
            <a:r>
              <a:rPr lang="en"/>
              <a:t> handles forwarding packets.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Used every time a packet arrives: Nanosecond time scale.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Operates locally. No coordinating with other routers.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b="1" lang="en"/>
              <a:t>control plane</a:t>
            </a:r>
            <a:r>
              <a:rPr lang="en"/>
              <a:t> performs routing protocols.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Used every time the network topology changes. Second time scale.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b="1" lang="en"/>
              <a:t>management plane</a:t>
            </a:r>
            <a:r>
              <a:rPr lang="en"/>
              <a:t> lets the operator interact with the router.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Operator uses </a:t>
            </a:r>
            <a:r>
              <a:rPr b="1" lang="en"/>
              <a:t>network management system</a:t>
            </a:r>
            <a:r>
              <a:rPr lang="en"/>
              <a:t> (NMS) to interact with router.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Tell the router what to do, and monitor what the router is doing.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Time scale of seconds/minutes.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Assigning costs to links.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How much traffic is being sent on each link?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Each plane is optimized for its tasks and its time scale.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/>
          <p:nvPr/>
        </p:nvSpPr>
        <p:spPr>
          <a:xfrm>
            <a:off x="298950" y="864100"/>
            <a:ext cx="4066200" cy="4066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Chassis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34"/>
          <p:cNvSpPr/>
          <p:nvPr/>
        </p:nvSpPr>
        <p:spPr>
          <a:xfrm>
            <a:off x="429450" y="1274700"/>
            <a:ext cx="3826800" cy="94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Controller Card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Inside a Router? – View of Components</a:t>
            </a:r>
            <a:endParaRPr/>
          </a:p>
        </p:txBody>
      </p:sp>
      <p:sp>
        <p:nvSpPr>
          <p:cNvPr id="311" name="Google Shape;311;p34"/>
          <p:cNvSpPr txBox="1"/>
          <p:nvPr/>
        </p:nvSpPr>
        <p:spPr>
          <a:xfrm>
            <a:off x="4839150" y="891400"/>
            <a:ext cx="36774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Chassis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The metal box holding the hardware.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4"/>
          <p:cNvSpPr/>
          <p:nvPr/>
        </p:nvSpPr>
        <p:spPr>
          <a:xfrm>
            <a:off x="429450" y="2359600"/>
            <a:ext cx="3826800" cy="69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Linecard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34"/>
          <p:cNvSpPr/>
          <p:nvPr/>
        </p:nvSpPr>
        <p:spPr>
          <a:xfrm>
            <a:off x="970625" y="2721350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34"/>
          <p:cNvSpPr/>
          <p:nvPr/>
        </p:nvSpPr>
        <p:spPr>
          <a:xfrm>
            <a:off x="1351625" y="2721350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34"/>
          <p:cNvSpPr/>
          <p:nvPr/>
        </p:nvSpPr>
        <p:spPr>
          <a:xfrm>
            <a:off x="1732625" y="2721350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34"/>
          <p:cNvSpPr/>
          <p:nvPr/>
        </p:nvSpPr>
        <p:spPr>
          <a:xfrm>
            <a:off x="2113625" y="2721350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34"/>
          <p:cNvSpPr/>
          <p:nvPr/>
        </p:nvSpPr>
        <p:spPr>
          <a:xfrm>
            <a:off x="2494625" y="2721350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4"/>
          <p:cNvSpPr/>
          <p:nvPr/>
        </p:nvSpPr>
        <p:spPr>
          <a:xfrm>
            <a:off x="2875625" y="2721350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4"/>
          <p:cNvSpPr/>
          <p:nvPr/>
        </p:nvSpPr>
        <p:spPr>
          <a:xfrm>
            <a:off x="3409025" y="2479550"/>
            <a:ext cx="722700" cy="4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CPU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34"/>
          <p:cNvSpPr/>
          <p:nvPr/>
        </p:nvSpPr>
        <p:spPr>
          <a:xfrm>
            <a:off x="429450" y="3211600"/>
            <a:ext cx="3826800" cy="69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Linecard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34"/>
          <p:cNvSpPr/>
          <p:nvPr/>
        </p:nvSpPr>
        <p:spPr>
          <a:xfrm>
            <a:off x="970625" y="3573350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34"/>
          <p:cNvSpPr/>
          <p:nvPr/>
        </p:nvSpPr>
        <p:spPr>
          <a:xfrm>
            <a:off x="1351625" y="3573350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4"/>
          <p:cNvSpPr/>
          <p:nvPr/>
        </p:nvSpPr>
        <p:spPr>
          <a:xfrm>
            <a:off x="1732625" y="3573350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/>
          <p:nvPr/>
        </p:nvSpPr>
        <p:spPr>
          <a:xfrm>
            <a:off x="2113625" y="3573350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4"/>
          <p:cNvSpPr/>
          <p:nvPr/>
        </p:nvSpPr>
        <p:spPr>
          <a:xfrm>
            <a:off x="2494625" y="3573350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4"/>
          <p:cNvSpPr/>
          <p:nvPr/>
        </p:nvSpPr>
        <p:spPr>
          <a:xfrm>
            <a:off x="2875625" y="3573350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4"/>
          <p:cNvSpPr/>
          <p:nvPr/>
        </p:nvSpPr>
        <p:spPr>
          <a:xfrm>
            <a:off x="3409025" y="3331550"/>
            <a:ext cx="722700" cy="4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CPU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4"/>
          <p:cNvSpPr/>
          <p:nvPr/>
        </p:nvSpPr>
        <p:spPr>
          <a:xfrm>
            <a:off x="418650" y="4063600"/>
            <a:ext cx="3826800" cy="69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Linecard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34"/>
          <p:cNvSpPr/>
          <p:nvPr/>
        </p:nvSpPr>
        <p:spPr>
          <a:xfrm>
            <a:off x="959825" y="4425350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34"/>
          <p:cNvSpPr/>
          <p:nvPr/>
        </p:nvSpPr>
        <p:spPr>
          <a:xfrm>
            <a:off x="1340825" y="4425350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34"/>
          <p:cNvSpPr/>
          <p:nvPr/>
        </p:nvSpPr>
        <p:spPr>
          <a:xfrm>
            <a:off x="1721825" y="4425350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4"/>
          <p:cNvSpPr/>
          <p:nvPr/>
        </p:nvSpPr>
        <p:spPr>
          <a:xfrm>
            <a:off x="2102825" y="4425350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34"/>
          <p:cNvSpPr/>
          <p:nvPr/>
        </p:nvSpPr>
        <p:spPr>
          <a:xfrm>
            <a:off x="2483825" y="4425350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4"/>
          <p:cNvSpPr/>
          <p:nvPr/>
        </p:nvSpPr>
        <p:spPr>
          <a:xfrm>
            <a:off x="2864825" y="4425350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34"/>
          <p:cNvSpPr/>
          <p:nvPr/>
        </p:nvSpPr>
        <p:spPr>
          <a:xfrm>
            <a:off x="3398225" y="4183550"/>
            <a:ext cx="722700" cy="4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CPU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34"/>
          <p:cNvSpPr/>
          <p:nvPr/>
        </p:nvSpPr>
        <p:spPr>
          <a:xfrm>
            <a:off x="1970700" y="1627550"/>
            <a:ext cx="722700" cy="4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CPU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7" name="Google Shape;337;p34"/>
          <p:cNvCxnSpPr/>
          <p:nvPr/>
        </p:nvCxnSpPr>
        <p:spPr>
          <a:xfrm rot="10800000">
            <a:off x="4367850" y="1413305"/>
            <a:ext cx="468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34"/>
          <p:cNvSpPr txBox="1"/>
          <p:nvPr/>
        </p:nvSpPr>
        <p:spPr>
          <a:xfrm>
            <a:off x="4839140" y="1274700"/>
            <a:ext cx="36774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Control processor: Runs routing protocols and puts forwarding tables on linecards.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Also handles management plane.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9" name="Google Shape;339;p34"/>
          <p:cNvCxnSpPr/>
          <p:nvPr/>
        </p:nvCxnSpPr>
        <p:spPr>
          <a:xfrm rot="10800000">
            <a:off x="4367850" y="1038647"/>
            <a:ext cx="468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34"/>
          <p:cNvCxnSpPr/>
          <p:nvPr/>
        </p:nvCxnSpPr>
        <p:spPr>
          <a:xfrm rot="10800000">
            <a:off x="4367850" y="2556305"/>
            <a:ext cx="468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" name="Google Shape;341;p34"/>
          <p:cNvSpPr txBox="1"/>
          <p:nvPr/>
        </p:nvSpPr>
        <p:spPr>
          <a:xfrm>
            <a:off x="4839150" y="2417700"/>
            <a:ext cx="38268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Removable linecards gives us flexibility in scaling the router. 1–20 linecards per chassis.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2" name="Google Shape;342;p34"/>
          <p:cNvCxnSpPr>
            <a:endCxn id="326" idx="3"/>
          </p:cNvCxnSpPr>
          <p:nvPr/>
        </p:nvCxnSpPr>
        <p:spPr>
          <a:xfrm rot="10800000">
            <a:off x="3120125" y="3695600"/>
            <a:ext cx="1716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4"/>
          <p:cNvSpPr txBox="1"/>
          <p:nvPr/>
        </p:nvSpPr>
        <p:spPr>
          <a:xfrm>
            <a:off x="4839140" y="3542953"/>
            <a:ext cx="36774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Each linecard has several ports.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A port can be used for both input/output.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4" name="Google Shape;344;p34"/>
          <p:cNvCxnSpPr>
            <a:endCxn id="335" idx="3"/>
          </p:cNvCxnSpPr>
          <p:nvPr/>
        </p:nvCxnSpPr>
        <p:spPr>
          <a:xfrm rot="10800000">
            <a:off x="4120925" y="4426700"/>
            <a:ext cx="729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34"/>
          <p:cNvSpPr txBox="1"/>
          <p:nvPr/>
        </p:nvSpPr>
        <p:spPr>
          <a:xfrm>
            <a:off x="4839150" y="4304950"/>
            <a:ext cx="35682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Each linecard has some hardware to control its functionality.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/>
          <p:nvPr/>
        </p:nvSpPr>
        <p:spPr>
          <a:xfrm>
            <a:off x="298950" y="864100"/>
            <a:ext cx="4066200" cy="4066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Chassis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35"/>
          <p:cNvSpPr/>
          <p:nvPr/>
        </p:nvSpPr>
        <p:spPr>
          <a:xfrm>
            <a:off x="1985096" y="2359600"/>
            <a:ext cx="689700" cy="2403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Fabric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3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Inside a Router? – View of Links</a:t>
            </a:r>
            <a:endParaRPr/>
          </a:p>
        </p:txBody>
      </p:sp>
      <p:cxnSp>
        <p:nvCxnSpPr>
          <p:cNvPr id="353" name="Google Shape;353;p35"/>
          <p:cNvCxnSpPr>
            <a:stCxn id="354" idx="3"/>
            <a:endCxn id="351" idx="1"/>
          </p:cNvCxnSpPr>
          <p:nvPr/>
        </p:nvCxnSpPr>
        <p:spPr>
          <a:xfrm>
            <a:off x="1576304" y="3561400"/>
            <a:ext cx="408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35"/>
          <p:cNvCxnSpPr/>
          <p:nvPr/>
        </p:nvCxnSpPr>
        <p:spPr>
          <a:xfrm>
            <a:off x="1576039" y="2710443"/>
            <a:ext cx="406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5"/>
          <p:cNvCxnSpPr/>
          <p:nvPr/>
        </p:nvCxnSpPr>
        <p:spPr>
          <a:xfrm>
            <a:off x="1576039" y="4412997"/>
            <a:ext cx="406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35"/>
          <p:cNvCxnSpPr/>
          <p:nvPr/>
        </p:nvCxnSpPr>
        <p:spPr>
          <a:xfrm>
            <a:off x="2677045" y="3561405"/>
            <a:ext cx="406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35"/>
          <p:cNvCxnSpPr/>
          <p:nvPr/>
        </p:nvCxnSpPr>
        <p:spPr>
          <a:xfrm>
            <a:off x="2677045" y="2710450"/>
            <a:ext cx="406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677045" y="4413000"/>
            <a:ext cx="406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35"/>
          <p:cNvCxnSpPr/>
          <p:nvPr/>
        </p:nvCxnSpPr>
        <p:spPr>
          <a:xfrm>
            <a:off x="577009" y="2226425"/>
            <a:ext cx="0" cy="2196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35"/>
          <p:cNvSpPr/>
          <p:nvPr/>
        </p:nvSpPr>
        <p:spPr>
          <a:xfrm>
            <a:off x="3088254" y="2359600"/>
            <a:ext cx="763500" cy="69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Linecard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35"/>
          <p:cNvSpPr/>
          <p:nvPr/>
        </p:nvSpPr>
        <p:spPr>
          <a:xfrm>
            <a:off x="3088254" y="3211600"/>
            <a:ext cx="763500" cy="69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Linecard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35"/>
          <p:cNvSpPr/>
          <p:nvPr/>
        </p:nvSpPr>
        <p:spPr>
          <a:xfrm>
            <a:off x="3086100" y="4063600"/>
            <a:ext cx="763500" cy="69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Linecard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4" name="Google Shape;364;p35"/>
          <p:cNvCxnSpPr>
            <a:stCxn id="365" idx="1"/>
          </p:cNvCxnSpPr>
          <p:nvPr/>
        </p:nvCxnSpPr>
        <p:spPr>
          <a:xfrm rot="10800000">
            <a:off x="577904" y="2709400"/>
            <a:ext cx="2349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35"/>
          <p:cNvCxnSpPr>
            <a:stCxn id="354" idx="1"/>
          </p:cNvCxnSpPr>
          <p:nvPr/>
        </p:nvCxnSpPr>
        <p:spPr>
          <a:xfrm rot="10800000">
            <a:off x="580004" y="3561400"/>
            <a:ext cx="2328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35"/>
          <p:cNvSpPr/>
          <p:nvPr/>
        </p:nvSpPr>
        <p:spPr>
          <a:xfrm>
            <a:off x="812804" y="2359600"/>
            <a:ext cx="763500" cy="69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Linecard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7" name="Google Shape;367;p35"/>
          <p:cNvCxnSpPr>
            <a:stCxn id="368" idx="1"/>
          </p:cNvCxnSpPr>
          <p:nvPr/>
        </p:nvCxnSpPr>
        <p:spPr>
          <a:xfrm rot="10800000">
            <a:off x="576350" y="4413400"/>
            <a:ext cx="2343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35"/>
          <p:cNvSpPr/>
          <p:nvPr/>
        </p:nvSpPr>
        <p:spPr>
          <a:xfrm>
            <a:off x="810650" y="4063600"/>
            <a:ext cx="763500" cy="69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Linecard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35"/>
          <p:cNvSpPr/>
          <p:nvPr/>
        </p:nvSpPr>
        <p:spPr>
          <a:xfrm>
            <a:off x="812804" y="3211600"/>
            <a:ext cx="763500" cy="69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Linecard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9" name="Google Shape;369;p35"/>
          <p:cNvCxnSpPr/>
          <p:nvPr/>
        </p:nvCxnSpPr>
        <p:spPr>
          <a:xfrm>
            <a:off x="4088745" y="2226425"/>
            <a:ext cx="0" cy="2196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35"/>
          <p:cNvCxnSpPr/>
          <p:nvPr/>
        </p:nvCxnSpPr>
        <p:spPr>
          <a:xfrm>
            <a:off x="3852950" y="2709400"/>
            <a:ext cx="2349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35"/>
          <p:cNvCxnSpPr/>
          <p:nvPr/>
        </p:nvCxnSpPr>
        <p:spPr>
          <a:xfrm>
            <a:off x="3852950" y="3561400"/>
            <a:ext cx="2328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35"/>
          <p:cNvCxnSpPr/>
          <p:nvPr/>
        </p:nvCxnSpPr>
        <p:spPr>
          <a:xfrm>
            <a:off x="3855104" y="4413400"/>
            <a:ext cx="2343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35"/>
          <p:cNvSpPr/>
          <p:nvPr/>
        </p:nvSpPr>
        <p:spPr>
          <a:xfrm>
            <a:off x="429450" y="1274700"/>
            <a:ext cx="3826800" cy="94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Controller Card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35"/>
          <p:cNvSpPr txBox="1"/>
          <p:nvPr/>
        </p:nvSpPr>
        <p:spPr>
          <a:xfrm>
            <a:off x="4534125" y="1547700"/>
            <a:ext cx="38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Controller card is connected to the linecards.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35"/>
          <p:cNvSpPr txBox="1"/>
          <p:nvPr/>
        </p:nvSpPr>
        <p:spPr>
          <a:xfrm>
            <a:off x="4534125" y="2385900"/>
            <a:ext cx="3360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Each linecard is connected to the </a:t>
            </a: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fabric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: A bunch of wires providing high-bandwidth, fault-tolerant interconnection between linecards.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What's Inside a Router? – View of a Linecard</a:t>
            </a:r>
            <a:endParaRPr/>
          </a:p>
        </p:txBody>
      </p:sp>
      <p:sp>
        <p:nvSpPr>
          <p:cNvPr id="381" name="Google Shape;381;p36"/>
          <p:cNvSpPr/>
          <p:nvPr/>
        </p:nvSpPr>
        <p:spPr>
          <a:xfrm>
            <a:off x="440400" y="1275725"/>
            <a:ext cx="3826800" cy="2289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Linecard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36"/>
          <p:cNvSpPr/>
          <p:nvPr/>
        </p:nvSpPr>
        <p:spPr>
          <a:xfrm>
            <a:off x="752975" y="1637475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36"/>
          <p:cNvSpPr/>
          <p:nvPr/>
        </p:nvSpPr>
        <p:spPr>
          <a:xfrm>
            <a:off x="1210175" y="1637475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36"/>
          <p:cNvSpPr/>
          <p:nvPr/>
        </p:nvSpPr>
        <p:spPr>
          <a:xfrm>
            <a:off x="1667375" y="1637475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36"/>
          <p:cNvSpPr/>
          <p:nvPr/>
        </p:nvSpPr>
        <p:spPr>
          <a:xfrm>
            <a:off x="2124575" y="1637475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36"/>
          <p:cNvSpPr/>
          <p:nvPr/>
        </p:nvSpPr>
        <p:spPr>
          <a:xfrm>
            <a:off x="2581775" y="1637475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36"/>
          <p:cNvSpPr/>
          <p:nvPr/>
        </p:nvSpPr>
        <p:spPr>
          <a:xfrm>
            <a:off x="3038975" y="1637475"/>
            <a:ext cx="244500" cy="2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36"/>
          <p:cNvSpPr/>
          <p:nvPr/>
        </p:nvSpPr>
        <p:spPr>
          <a:xfrm>
            <a:off x="3419975" y="1395675"/>
            <a:ext cx="722700" cy="4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CPU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9" name="Google Shape;389;p36"/>
          <p:cNvCxnSpPr>
            <a:stCxn id="382" idx="2"/>
            <a:endCxn id="390" idx="0"/>
          </p:cNvCxnSpPr>
          <p:nvPr/>
        </p:nvCxnSpPr>
        <p:spPr>
          <a:xfrm>
            <a:off x="875225" y="1881975"/>
            <a:ext cx="457200" cy="20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36"/>
          <p:cNvCxnSpPr>
            <a:stCxn id="383" idx="2"/>
            <a:endCxn id="390" idx="0"/>
          </p:cNvCxnSpPr>
          <p:nvPr/>
        </p:nvCxnSpPr>
        <p:spPr>
          <a:xfrm>
            <a:off x="1332425" y="1881975"/>
            <a:ext cx="0" cy="20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36"/>
          <p:cNvCxnSpPr>
            <a:stCxn id="384" idx="2"/>
            <a:endCxn id="390" idx="0"/>
          </p:cNvCxnSpPr>
          <p:nvPr/>
        </p:nvCxnSpPr>
        <p:spPr>
          <a:xfrm flipH="1">
            <a:off x="1332425" y="1881975"/>
            <a:ext cx="457200" cy="20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36"/>
          <p:cNvSpPr/>
          <p:nvPr/>
        </p:nvSpPr>
        <p:spPr>
          <a:xfrm>
            <a:off x="752975" y="2086275"/>
            <a:ext cx="1158900" cy="77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Forwarding Chip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3" name="Google Shape;393;p36"/>
          <p:cNvCxnSpPr>
            <a:stCxn id="385" idx="2"/>
            <a:endCxn id="394" idx="0"/>
          </p:cNvCxnSpPr>
          <p:nvPr/>
        </p:nvCxnSpPr>
        <p:spPr>
          <a:xfrm>
            <a:off x="2246825" y="1881975"/>
            <a:ext cx="457200" cy="20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36"/>
          <p:cNvCxnSpPr>
            <a:stCxn id="386" idx="2"/>
            <a:endCxn id="394" idx="0"/>
          </p:cNvCxnSpPr>
          <p:nvPr/>
        </p:nvCxnSpPr>
        <p:spPr>
          <a:xfrm>
            <a:off x="2704025" y="1881975"/>
            <a:ext cx="0" cy="20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36"/>
          <p:cNvCxnSpPr>
            <a:stCxn id="387" idx="2"/>
            <a:endCxn id="394" idx="0"/>
          </p:cNvCxnSpPr>
          <p:nvPr/>
        </p:nvCxnSpPr>
        <p:spPr>
          <a:xfrm flipH="1">
            <a:off x="2704025" y="1881975"/>
            <a:ext cx="457200" cy="20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36"/>
          <p:cNvSpPr/>
          <p:nvPr/>
        </p:nvSpPr>
        <p:spPr>
          <a:xfrm>
            <a:off x="2124575" y="2086275"/>
            <a:ext cx="1158900" cy="77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Forwarding Chip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36"/>
          <p:cNvSpPr/>
          <p:nvPr/>
        </p:nvSpPr>
        <p:spPr>
          <a:xfrm>
            <a:off x="752975" y="3089575"/>
            <a:ext cx="2530500" cy="77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Fabric Chip(s)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8" name="Google Shape;398;p36"/>
          <p:cNvCxnSpPr/>
          <p:nvPr/>
        </p:nvCxnSpPr>
        <p:spPr>
          <a:xfrm>
            <a:off x="2018225" y="3867775"/>
            <a:ext cx="0" cy="5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36"/>
          <p:cNvSpPr txBox="1"/>
          <p:nvPr/>
        </p:nvSpPr>
        <p:spPr>
          <a:xfrm>
            <a:off x="2097600" y="4194475"/>
            <a:ext cx="766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Fabric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0" name="Google Shape;400;p36"/>
          <p:cNvCxnSpPr>
            <a:endCxn id="394" idx="3"/>
          </p:cNvCxnSpPr>
          <p:nvPr/>
        </p:nvCxnSpPr>
        <p:spPr>
          <a:xfrm rot="10800000">
            <a:off x="3283475" y="2475375"/>
            <a:ext cx="1551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Google Shape;401;p36"/>
          <p:cNvSpPr txBox="1"/>
          <p:nvPr/>
        </p:nvSpPr>
        <p:spPr>
          <a:xfrm>
            <a:off x="4839150" y="2341500"/>
            <a:ext cx="24633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Specialized hardware optimized to forward packets.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36"/>
          <p:cNvCxnSpPr/>
          <p:nvPr/>
        </p:nvCxnSpPr>
        <p:spPr>
          <a:xfrm rot="10800000">
            <a:off x="3283625" y="3389775"/>
            <a:ext cx="1551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36"/>
          <p:cNvSpPr txBox="1"/>
          <p:nvPr/>
        </p:nvSpPr>
        <p:spPr>
          <a:xfrm>
            <a:off x="4839150" y="3255900"/>
            <a:ext cx="24633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Sends packets into the fabric, to other ports on the router.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Inside a Router? – Full View</a:t>
            </a:r>
            <a:endParaRPr/>
          </a:p>
        </p:txBody>
      </p:sp>
      <p:sp>
        <p:nvSpPr>
          <p:cNvPr id="409" name="Google Shape;409;p37"/>
          <p:cNvSpPr/>
          <p:nvPr/>
        </p:nvSpPr>
        <p:spPr>
          <a:xfrm>
            <a:off x="1452600" y="1017725"/>
            <a:ext cx="6248400" cy="3891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7"/>
          <p:cNvSpPr/>
          <p:nvPr/>
        </p:nvSpPr>
        <p:spPr>
          <a:xfrm>
            <a:off x="1536225" y="2026900"/>
            <a:ext cx="1473300" cy="265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1391200" y="233095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7"/>
          <p:cNvSpPr/>
          <p:nvPr/>
        </p:nvSpPr>
        <p:spPr>
          <a:xfrm>
            <a:off x="1391200" y="253867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7"/>
          <p:cNvSpPr/>
          <p:nvPr/>
        </p:nvSpPr>
        <p:spPr>
          <a:xfrm>
            <a:off x="1391200" y="274640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7"/>
          <p:cNvSpPr/>
          <p:nvPr/>
        </p:nvSpPr>
        <p:spPr>
          <a:xfrm>
            <a:off x="1391200" y="295412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7"/>
          <p:cNvSpPr/>
          <p:nvPr/>
        </p:nvSpPr>
        <p:spPr>
          <a:xfrm>
            <a:off x="1391200" y="316185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1391200" y="336957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7"/>
          <p:cNvSpPr/>
          <p:nvPr/>
        </p:nvSpPr>
        <p:spPr>
          <a:xfrm>
            <a:off x="1391200" y="357730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7"/>
          <p:cNvSpPr/>
          <p:nvPr/>
        </p:nvSpPr>
        <p:spPr>
          <a:xfrm>
            <a:off x="1391200" y="378502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7"/>
          <p:cNvSpPr/>
          <p:nvPr/>
        </p:nvSpPr>
        <p:spPr>
          <a:xfrm>
            <a:off x="3507625" y="1148425"/>
            <a:ext cx="1971000" cy="98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7"/>
          <p:cNvSpPr/>
          <p:nvPr/>
        </p:nvSpPr>
        <p:spPr>
          <a:xfrm>
            <a:off x="1895913" y="4218950"/>
            <a:ext cx="7539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Local CPU (x86)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37"/>
          <p:cNvSpPr/>
          <p:nvPr/>
        </p:nvSpPr>
        <p:spPr>
          <a:xfrm>
            <a:off x="4022875" y="1554925"/>
            <a:ext cx="940500" cy="47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Control Processor (x86)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37"/>
          <p:cNvSpPr/>
          <p:nvPr/>
        </p:nvSpPr>
        <p:spPr>
          <a:xfrm rot="10800000">
            <a:off x="6136600" y="2026900"/>
            <a:ext cx="1473300" cy="265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7"/>
          <p:cNvSpPr/>
          <p:nvPr/>
        </p:nvSpPr>
        <p:spPr>
          <a:xfrm rot="10800000">
            <a:off x="7485000" y="376250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7"/>
          <p:cNvSpPr/>
          <p:nvPr/>
        </p:nvSpPr>
        <p:spPr>
          <a:xfrm rot="10800000">
            <a:off x="7485000" y="355477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7"/>
          <p:cNvSpPr/>
          <p:nvPr/>
        </p:nvSpPr>
        <p:spPr>
          <a:xfrm rot="10800000">
            <a:off x="7485000" y="334705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7"/>
          <p:cNvSpPr/>
          <p:nvPr/>
        </p:nvSpPr>
        <p:spPr>
          <a:xfrm rot="10800000">
            <a:off x="7485000" y="313932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7"/>
          <p:cNvSpPr/>
          <p:nvPr/>
        </p:nvSpPr>
        <p:spPr>
          <a:xfrm rot="10800000">
            <a:off x="7485000" y="293160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7"/>
          <p:cNvSpPr/>
          <p:nvPr/>
        </p:nvSpPr>
        <p:spPr>
          <a:xfrm rot="10800000">
            <a:off x="7485000" y="272387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7"/>
          <p:cNvSpPr/>
          <p:nvPr/>
        </p:nvSpPr>
        <p:spPr>
          <a:xfrm rot="10800000">
            <a:off x="7485000" y="251615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7"/>
          <p:cNvSpPr/>
          <p:nvPr/>
        </p:nvSpPr>
        <p:spPr>
          <a:xfrm rot="10800000">
            <a:off x="7485000" y="230842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6496288" y="4218875"/>
            <a:ext cx="7539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Local CPU (x86)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2" name="Google Shape;432;p37"/>
          <p:cNvCxnSpPr>
            <a:stCxn id="410" idx="0"/>
            <a:endCxn id="419" idx="1"/>
          </p:cNvCxnSpPr>
          <p:nvPr/>
        </p:nvCxnSpPr>
        <p:spPr>
          <a:xfrm rot="-5400000">
            <a:off x="2696475" y="1215700"/>
            <a:ext cx="387600" cy="12348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33" name="Google Shape;433;p37"/>
          <p:cNvCxnSpPr>
            <a:stCxn id="419" idx="3"/>
            <a:endCxn id="422" idx="2"/>
          </p:cNvCxnSpPr>
          <p:nvPr/>
        </p:nvCxnSpPr>
        <p:spPr>
          <a:xfrm>
            <a:off x="5478625" y="1639375"/>
            <a:ext cx="1394700" cy="387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34" name="Google Shape;434;p37"/>
          <p:cNvSpPr txBox="1"/>
          <p:nvPr/>
        </p:nvSpPr>
        <p:spPr>
          <a:xfrm>
            <a:off x="6117325" y="2036388"/>
            <a:ext cx="8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Linecard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37"/>
          <p:cNvSpPr txBox="1"/>
          <p:nvPr/>
        </p:nvSpPr>
        <p:spPr>
          <a:xfrm>
            <a:off x="1505450" y="1999163"/>
            <a:ext cx="8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Linecard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37"/>
          <p:cNvSpPr txBox="1"/>
          <p:nvPr/>
        </p:nvSpPr>
        <p:spPr>
          <a:xfrm>
            <a:off x="3924750" y="1115475"/>
            <a:ext cx="130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Controller Card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37"/>
          <p:cNvSpPr txBox="1"/>
          <p:nvPr/>
        </p:nvSpPr>
        <p:spPr>
          <a:xfrm>
            <a:off x="1452600" y="1029900"/>
            <a:ext cx="130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Chassis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37"/>
          <p:cNvSpPr/>
          <p:nvPr/>
        </p:nvSpPr>
        <p:spPr>
          <a:xfrm>
            <a:off x="1823075" y="2747100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7"/>
          <p:cNvSpPr/>
          <p:nvPr/>
        </p:nvSpPr>
        <p:spPr>
          <a:xfrm>
            <a:off x="1917375" y="2648475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Forwarding Chip(s)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37"/>
          <p:cNvSpPr/>
          <p:nvPr/>
        </p:nvSpPr>
        <p:spPr>
          <a:xfrm>
            <a:off x="2725825" y="2648475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Fabric Chip(s)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37"/>
          <p:cNvSpPr/>
          <p:nvPr/>
        </p:nvSpPr>
        <p:spPr>
          <a:xfrm>
            <a:off x="3720925" y="2261025"/>
            <a:ext cx="1544400" cy="2097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Fabric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2" name="Google Shape;442;p37"/>
          <p:cNvSpPr/>
          <p:nvPr/>
        </p:nvSpPr>
        <p:spPr>
          <a:xfrm>
            <a:off x="5697000" y="2648625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Fabric Chip(s)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37"/>
          <p:cNvSpPr/>
          <p:nvPr/>
        </p:nvSpPr>
        <p:spPr>
          <a:xfrm>
            <a:off x="3850525" y="2460825"/>
            <a:ext cx="1544400" cy="2097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Fabric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444" name="Google Shape;444;p37"/>
          <p:cNvCxnSpPr>
            <a:stCxn id="440" idx="3"/>
            <a:endCxn id="441" idx="1"/>
          </p:cNvCxnSpPr>
          <p:nvPr/>
        </p:nvCxnSpPr>
        <p:spPr>
          <a:xfrm>
            <a:off x="3436825" y="3139425"/>
            <a:ext cx="284100" cy="170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7"/>
          <p:cNvCxnSpPr>
            <a:stCxn id="440" idx="3"/>
            <a:endCxn id="443" idx="1"/>
          </p:cNvCxnSpPr>
          <p:nvPr/>
        </p:nvCxnSpPr>
        <p:spPr>
          <a:xfrm>
            <a:off x="3436825" y="3139425"/>
            <a:ext cx="413700" cy="37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37"/>
          <p:cNvCxnSpPr>
            <a:stCxn id="440" idx="3"/>
            <a:endCxn id="447" idx="1"/>
          </p:cNvCxnSpPr>
          <p:nvPr/>
        </p:nvCxnSpPr>
        <p:spPr>
          <a:xfrm>
            <a:off x="3436825" y="3139425"/>
            <a:ext cx="543900" cy="5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37"/>
          <p:cNvCxnSpPr>
            <a:stCxn id="447" idx="3"/>
            <a:endCxn id="442" idx="1"/>
          </p:cNvCxnSpPr>
          <p:nvPr/>
        </p:nvCxnSpPr>
        <p:spPr>
          <a:xfrm flipH="1" rot="10800000">
            <a:off x="5525100" y="3139575"/>
            <a:ext cx="171900" cy="55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37"/>
          <p:cNvCxnSpPr>
            <a:stCxn id="443" idx="3"/>
            <a:endCxn id="442" idx="1"/>
          </p:cNvCxnSpPr>
          <p:nvPr/>
        </p:nvCxnSpPr>
        <p:spPr>
          <a:xfrm flipH="1" rot="10800000">
            <a:off x="5394925" y="3139575"/>
            <a:ext cx="302100" cy="37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37"/>
          <p:cNvCxnSpPr>
            <a:endCxn id="442" idx="1"/>
          </p:cNvCxnSpPr>
          <p:nvPr/>
        </p:nvCxnSpPr>
        <p:spPr>
          <a:xfrm flipH="1" rot="10800000">
            <a:off x="5265300" y="3139575"/>
            <a:ext cx="431700" cy="170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37"/>
          <p:cNvSpPr/>
          <p:nvPr/>
        </p:nvSpPr>
        <p:spPr>
          <a:xfrm>
            <a:off x="3980700" y="2648625"/>
            <a:ext cx="1544400" cy="2097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Fabric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37"/>
          <p:cNvSpPr/>
          <p:nvPr/>
        </p:nvSpPr>
        <p:spPr>
          <a:xfrm>
            <a:off x="6496275" y="2681288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2" name="Google Shape;452;p37"/>
          <p:cNvCxnSpPr>
            <a:stCxn id="451" idx="3"/>
            <a:endCxn id="430" idx="3"/>
          </p:cNvCxnSpPr>
          <p:nvPr/>
        </p:nvCxnSpPr>
        <p:spPr>
          <a:xfrm flipH="1" rot="10800000">
            <a:off x="7207275" y="2384738"/>
            <a:ext cx="277800" cy="787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37"/>
          <p:cNvCxnSpPr>
            <a:stCxn id="451" idx="3"/>
            <a:endCxn id="429" idx="3"/>
          </p:cNvCxnSpPr>
          <p:nvPr/>
        </p:nvCxnSpPr>
        <p:spPr>
          <a:xfrm flipH="1" rot="10800000">
            <a:off x="7207275" y="2592338"/>
            <a:ext cx="277800" cy="57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37"/>
          <p:cNvCxnSpPr>
            <a:stCxn id="451" idx="3"/>
            <a:endCxn id="428" idx="3"/>
          </p:cNvCxnSpPr>
          <p:nvPr/>
        </p:nvCxnSpPr>
        <p:spPr>
          <a:xfrm flipH="1" rot="10800000">
            <a:off x="7207275" y="2799938"/>
            <a:ext cx="277800" cy="372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37"/>
          <p:cNvCxnSpPr>
            <a:stCxn id="451" idx="3"/>
            <a:endCxn id="427" idx="3"/>
          </p:cNvCxnSpPr>
          <p:nvPr/>
        </p:nvCxnSpPr>
        <p:spPr>
          <a:xfrm flipH="1" rot="10800000">
            <a:off x="7207275" y="3007838"/>
            <a:ext cx="277800" cy="164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7"/>
          <p:cNvSpPr/>
          <p:nvPr/>
        </p:nvSpPr>
        <p:spPr>
          <a:xfrm>
            <a:off x="6617075" y="2806025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Forwarding Chip(s)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7" name="Google Shape;457;p37"/>
          <p:cNvCxnSpPr>
            <a:stCxn id="456" idx="3"/>
            <a:endCxn id="426" idx="3"/>
          </p:cNvCxnSpPr>
          <p:nvPr/>
        </p:nvCxnSpPr>
        <p:spPr>
          <a:xfrm flipH="1" rot="10800000">
            <a:off x="7328075" y="3215675"/>
            <a:ext cx="156900" cy="81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37"/>
          <p:cNvCxnSpPr>
            <a:stCxn id="456" idx="3"/>
            <a:endCxn id="425" idx="3"/>
          </p:cNvCxnSpPr>
          <p:nvPr/>
        </p:nvCxnSpPr>
        <p:spPr>
          <a:xfrm>
            <a:off x="7328075" y="3296975"/>
            <a:ext cx="156900" cy="12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37"/>
          <p:cNvCxnSpPr>
            <a:stCxn id="456" idx="3"/>
            <a:endCxn id="424" idx="3"/>
          </p:cNvCxnSpPr>
          <p:nvPr/>
        </p:nvCxnSpPr>
        <p:spPr>
          <a:xfrm>
            <a:off x="7328075" y="3296975"/>
            <a:ext cx="156900" cy="33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37"/>
          <p:cNvCxnSpPr>
            <a:stCxn id="456" idx="3"/>
            <a:endCxn id="423" idx="3"/>
          </p:cNvCxnSpPr>
          <p:nvPr/>
        </p:nvCxnSpPr>
        <p:spPr>
          <a:xfrm>
            <a:off x="7328075" y="3296975"/>
            <a:ext cx="156900" cy="5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37"/>
          <p:cNvCxnSpPr>
            <a:stCxn id="418" idx="3"/>
            <a:endCxn id="438" idx="1"/>
          </p:cNvCxnSpPr>
          <p:nvPr/>
        </p:nvCxnSpPr>
        <p:spPr>
          <a:xfrm flipH="1" rot="10800000">
            <a:off x="1674700" y="3238125"/>
            <a:ext cx="148500" cy="62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37"/>
          <p:cNvCxnSpPr>
            <a:stCxn id="417" idx="3"/>
            <a:endCxn id="438" idx="1"/>
          </p:cNvCxnSpPr>
          <p:nvPr/>
        </p:nvCxnSpPr>
        <p:spPr>
          <a:xfrm flipH="1" rot="10800000">
            <a:off x="1674700" y="3238000"/>
            <a:ext cx="148500" cy="415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37"/>
          <p:cNvCxnSpPr>
            <a:stCxn id="416" idx="3"/>
            <a:endCxn id="438" idx="1"/>
          </p:cNvCxnSpPr>
          <p:nvPr/>
        </p:nvCxnSpPr>
        <p:spPr>
          <a:xfrm flipH="1" rot="10800000">
            <a:off x="1674700" y="3238175"/>
            <a:ext cx="148500" cy="20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37"/>
          <p:cNvCxnSpPr>
            <a:stCxn id="415" idx="3"/>
            <a:endCxn id="438" idx="1"/>
          </p:cNvCxnSpPr>
          <p:nvPr/>
        </p:nvCxnSpPr>
        <p:spPr>
          <a:xfrm>
            <a:off x="1674700" y="3238050"/>
            <a:ext cx="148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7"/>
          <p:cNvCxnSpPr>
            <a:stCxn id="411" idx="3"/>
            <a:endCxn id="439" idx="1"/>
          </p:cNvCxnSpPr>
          <p:nvPr/>
        </p:nvCxnSpPr>
        <p:spPr>
          <a:xfrm>
            <a:off x="1674700" y="2407150"/>
            <a:ext cx="242700" cy="732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37"/>
          <p:cNvCxnSpPr>
            <a:stCxn id="412" idx="3"/>
            <a:endCxn id="439" idx="1"/>
          </p:cNvCxnSpPr>
          <p:nvPr/>
        </p:nvCxnSpPr>
        <p:spPr>
          <a:xfrm>
            <a:off x="1674700" y="2614875"/>
            <a:ext cx="242700" cy="52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37"/>
          <p:cNvCxnSpPr>
            <a:stCxn id="413" idx="3"/>
            <a:endCxn id="439" idx="1"/>
          </p:cNvCxnSpPr>
          <p:nvPr/>
        </p:nvCxnSpPr>
        <p:spPr>
          <a:xfrm>
            <a:off x="1674700" y="2822600"/>
            <a:ext cx="242700" cy="316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37"/>
          <p:cNvCxnSpPr>
            <a:stCxn id="414" idx="3"/>
            <a:endCxn id="439" idx="1"/>
          </p:cNvCxnSpPr>
          <p:nvPr/>
        </p:nvCxnSpPr>
        <p:spPr>
          <a:xfrm>
            <a:off x="1674700" y="3030325"/>
            <a:ext cx="242700" cy="109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Inside a Router? – Data Plane</a:t>
            </a:r>
            <a:endParaRPr/>
          </a:p>
        </p:txBody>
      </p:sp>
      <p:sp>
        <p:nvSpPr>
          <p:cNvPr id="474" name="Google Shape;474;p38"/>
          <p:cNvSpPr/>
          <p:nvPr/>
        </p:nvSpPr>
        <p:spPr>
          <a:xfrm>
            <a:off x="1452600" y="1017725"/>
            <a:ext cx="6248400" cy="3891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8"/>
          <p:cNvSpPr/>
          <p:nvPr/>
        </p:nvSpPr>
        <p:spPr>
          <a:xfrm>
            <a:off x="1536225" y="2026900"/>
            <a:ext cx="1473300" cy="265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8"/>
          <p:cNvSpPr/>
          <p:nvPr/>
        </p:nvSpPr>
        <p:spPr>
          <a:xfrm>
            <a:off x="1391200" y="233095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1391200" y="253867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8"/>
          <p:cNvSpPr/>
          <p:nvPr/>
        </p:nvSpPr>
        <p:spPr>
          <a:xfrm>
            <a:off x="1391200" y="274640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8"/>
          <p:cNvSpPr/>
          <p:nvPr/>
        </p:nvSpPr>
        <p:spPr>
          <a:xfrm>
            <a:off x="1391200" y="295412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8"/>
          <p:cNvSpPr/>
          <p:nvPr/>
        </p:nvSpPr>
        <p:spPr>
          <a:xfrm>
            <a:off x="1391200" y="316185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1391200" y="336957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1391200" y="357730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8"/>
          <p:cNvSpPr/>
          <p:nvPr/>
        </p:nvSpPr>
        <p:spPr>
          <a:xfrm>
            <a:off x="1391200" y="378502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8"/>
          <p:cNvSpPr/>
          <p:nvPr/>
        </p:nvSpPr>
        <p:spPr>
          <a:xfrm>
            <a:off x="3507625" y="1148425"/>
            <a:ext cx="1971000" cy="981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8"/>
          <p:cNvSpPr/>
          <p:nvPr/>
        </p:nvSpPr>
        <p:spPr>
          <a:xfrm>
            <a:off x="1895913" y="4218950"/>
            <a:ext cx="753900" cy="366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Local CPU (x86)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38"/>
          <p:cNvSpPr/>
          <p:nvPr/>
        </p:nvSpPr>
        <p:spPr>
          <a:xfrm>
            <a:off x="4022875" y="1554925"/>
            <a:ext cx="940500" cy="473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Control Processor (x86)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38"/>
          <p:cNvSpPr/>
          <p:nvPr/>
        </p:nvSpPr>
        <p:spPr>
          <a:xfrm rot="10800000">
            <a:off x="6136600" y="2026900"/>
            <a:ext cx="1473300" cy="265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8"/>
          <p:cNvSpPr/>
          <p:nvPr/>
        </p:nvSpPr>
        <p:spPr>
          <a:xfrm rot="10800000">
            <a:off x="7485000" y="376250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8"/>
          <p:cNvSpPr/>
          <p:nvPr/>
        </p:nvSpPr>
        <p:spPr>
          <a:xfrm rot="10800000">
            <a:off x="7485000" y="355477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8"/>
          <p:cNvSpPr/>
          <p:nvPr/>
        </p:nvSpPr>
        <p:spPr>
          <a:xfrm rot="10800000">
            <a:off x="7485000" y="334705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8"/>
          <p:cNvSpPr/>
          <p:nvPr/>
        </p:nvSpPr>
        <p:spPr>
          <a:xfrm rot="10800000">
            <a:off x="7485000" y="313932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8"/>
          <p:cNvSpPr/>
          <p:nvPr/>
        </p:nvSpPr>
        <p:spPr>
          <a:xfrm rot="10800000">
            <a:off x="7485000" y="293160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8"/>
          <p:cNvSpPr/>
          <p:nvPr/>
        </p:nvSpPr>
        <p:spPr>
          <a:xfrm rot="10800000">
            <a:off x="7485000" y="272387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8"/>
          <p:cNvSpPr/>
          <p:nvPr/>
        </p:nvSpPr>
        <p:spPr>
          <a:xfrm rot="10800000">
            <a:off x="7485000" y="251615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8"/>
          <p:cNvSpPr/>
          <p:nvPr/>
        </p:nvSpPr>
        <p:spPr>
          <a:xfrm rot="10800000">
            <a:off x="7485000" y="230842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8"/>
          <p:cNvSpPr/>
          <p:nvPr/>
        </p:nvSpPr>
        <p:spPr>
          <a:xfrm>
            <a:off x="6496288" y="4218875"/>
            <a:ext cx="753900" cy="366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Local CPU (x86)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7" name="Google Shape;497;p38"/>
          <p:cNvCxnSpPr>
            <a:stCxn id="475" idx="0"/>
            <a:endCxn id="484" idx="1"/>
          </p:cNvCxnSpPr>
          <p:nvPr/>
        </p:nvCxnSpPr>
        <p:spPr>
          <a:xfrm rot="-5400000">
            <a:off x="2696475" y="1215700"/>
            <a:ext cx="387600" cy="1234800"/>
          </a:xfrm>
          <a:prstGeom prst="curved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98" name="Google Shape;498;p38"/>
          <p:cNvCxnSpPr>
            <a:stCxn id="484" idx="3"/>
            <a:endCxn id="487" idx="2"/>
          </p:cNvCxnSpPr>
          <p:nvPr/>
        </p:nvCxnSpPr>
        <p:spPr>
          <a:xfrm>
            <a:off x="5478625" y="1639375"/>
            <a:ext cx="1394700" cy="387600"/>
          </a:xfrm>
          <a:prstGeom prst="curved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99" name="Google Shape;499;p38"/>
          <p:cNvSpPr txBox="1"/>
          <p:nvPr/>
        </p:nvSpPr>
        <p:spPr>
          <a:xfrm>
            <a:off x="6117325" y="2036388"/>
            <a:ext cx="8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Linecard</a:t>
            </a:r>
            <a:endParaRPr sz="10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38"/>
          <p:cNvSpPr txBox="1"/>
          <p:nvPr/>
        </p:nvSpPr>
        <p:spPr>
          <a:xfrm>
            <a:off x="1505450" y="1999163"/>
            <a:ext cx="8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Linecard</a:t>
            </a:r>
            <a:endParaRPr sz="10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3924750" y="1115475"/>
            <a:ext cx="130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Controller Card</a:t>
            </a:r>
            <a:endParaRPr sz="10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38"/>
          <p:cNvSpPr txBox="1"/>
          <p:nvPr/>
        </p:nvSpPr>
        <p:spPr>
          <a:xfrm>
            <a:off x="1452600" y="1029900"/>
            <a:ext cx="130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Chassis</a:t>
            </a:r>
            <a:endParaRPr sz="10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38"/>
          <p:cNvSpPr/>
          <p:nvPr/>
        </p:nvSpPr>
        <p:spPr>
          <a:xfrm>
            <a:off x="1823075" y="2747100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8"/>
          <p:cNvSpPr/>
          <p:nvPr/>
        </p:nvSpPr>
        <p:spPr>
          <a:xfrm>
            <a:off x="1917375" y="2648475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Forwarding Chip(s)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38"/>
          <p:cNvSpPr/>
          <p:nvPr/>
        </p:nvSpPr>
        <p:spPr>
          <a:xfrm>
            <a:off x="2725825" y="2648475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Fabric Chip(s)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38"/>
          <p:cNvSpPr/>
          <p:nvPr/>
        </p:nvSpPr>
        <p:spPr>
          <a:xfrm>
            <a:off x="3720925" y="2261025"/>
            <a:ext cx="1544400" cy="2097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Fabric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07" name="Google Shape;507;p38"/>
          <p:cNvSpPr/>
          <p:nvPr/>
        </p:nvSpPr>
        <p:spPr>
          <a:xfrm>
            <a:off x="5697000" y="2648625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Fabric Chip(s)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38"/>
          <p:cNvSpPr/>
          <p:nvPr/>
        </p:nvSpPr>
        <p:spPr>
          <a:xfrm>
            <a:off x="3850525" y="2460825"/>
            <a:ext cx="1544400" cy="2097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Fabric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509" name="Google Shape;509;p38"/>
          <p:cNvCxnSpPr>
            <a:stCxn id="505" idx="3"/>
            <a:endCxn id="506" idx="1"/>
          </p:cNvCxnSpPr>
          <p:nvPr/>
        </p:nvCxnSpPr>
        <p:spPr>
          <a:xfrm>
            <a:off x="3436825" y="3139425"/>
            <a:ext cx="284100" cy="170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38"/>
          <p:cNvCxnSpPr>
            <a:stCxn id="505" idx="3"/>
            <a:endCxn id="508" idx="1"/>
          </p:cNvCxnSpPr>
          <p:nvPr/>
        </p:nvCxnSpPr>
        <p:spPr>
          <a:xfrm>
            <a:off x="3436825" y="3139425"/>
            <a:ext cx="413700" cy="37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38"/>
          <p:cNvCxnSpPr>
            <a:stCxn id="505" idx="3"/>
            <a:endCxn id="512" idx="1"/>
          </p:cNvCxnSpPr>
          <p:nvPr/>
        </p:nvCxnSpPr>
        <p:spPr>
          <a:xfrm>
            <a:off x="3436825" y="3139425"/>
            <a:ext cx="543900" cy="5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38"/>
          <p:cNvCxnSpPr>
            <a:stCxn id="512" idx="3"/>
            <a:endCxn id="507" idx="1"/>
          </p:cNvCxnSpPr>
          <p:nvPr/>
        </p:nvCxnSpPr>
        <p:spPr>
          <a:xfrm flipH="1" rot="10800000">
            <a:off x="5525100" y="3139575"/>
            <a:ext cx="171900" cy="55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38"/>
          <p:cNvCxnSpPr>
            <a:stCxn id="508" idx="3"/>
            <a:endCxn id="507" idx="1"/>
          </p:cNvCxnSpPr>
          <p:nvPr/>
        </p:nvCxnSpPr>
        <p:spPr>
          <a:xfrm flipH="1" rot="10800000">
            <a:off x="5394925" y="3139575"/>
            <a:ext cx="302100" cy="37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38"/>
          <p:cNvCxnSpPr>
            <a:endCxn id="507" idx="1"/>
          </p:cNvCxnSpPr>
          <p:nvPr/>
        </p:nvCxnSpPr>
        <p:spPr>
          <a:xfrm flipH="1" rot="10800000">
            <a:off x="5265300" y="3139575"/>
            <a:ext cx="431700" cy="170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38"/>
          <p:cNvSpPr/>
          <p:nvPr/>
        </p:nvSpPr>
        <p:spPr>
          <a:xfrm>
            <a:off x="3980700" y="2648625"/>
            <a:ext cx="1544400" cy="2097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Fabric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38"/>
          <p:cNvSpPr/>
          <p:nvPr/>
        </p:nvSpPr>
        <p:spPr>
          <a:xfrm>
            <a:off x="6496275" y="2681288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7" name="Google Shape;517;p38"/>
          <p:cNvCxnSpPr>
            <a:stCxn id="516" idx="3"/>
            <a:endCxn id="495" idx="3"/>
          </p:cNvCxnSpPr>
          <p:nvPr/>
        </p:nvCxnSpPr>
        <p:spPr>
          <a:xfrm flipH="1" rot="10800000">
            <a:off x="7207275" y="2384738"/>
            <a:ext cx="277800" cy="787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38"/>
          <p:cNvCxnSpPr>
            <a:stCxn id="516" idx="3"/>
            <a:endCxn id="494" idx="3"/>
          </p:cNvCxnSpPr>
          <p:nvPr/>
        </p:nvCxnSpPr>
        <p:spPr>
          <a:xfrm flipH="1" rot="10800000">
            <a:off x="7207275" y="2592338"/>
            <a:ext cx="277800" cy="57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38"/>
          <p:cNvCxnSpPr>
            <a:stCxn id="516" idx="3"/>
            <a:endCxn id="493" idx="3"/>
          </p:cNvCxnSpPr>
          <p:nvPr/>
        </p:nvCxnSpPr>
        <p:spPr>
          <a:xfrm flipH="1" rot="10800000">
            <a:off x="7207275" y="2799938"/>
            <a:ext cx="277800" cy="372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38"/>
          <p:cNvCxnSpPr>
            <a:stCxn id="516" idx="3"/>
            <a:endCxn id="492" idx="3"/>
          </p:cNvCxnSpPr>
          <p:nvPr/>
        </p:nvCxnSpPr>
        <p:spPr>
          <a:xfrm flipH="1" rot="10800000">
            <a:off x="7207275" y="3007838"/>
            <a:ext cx="277800" cy="164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1" name="Google Shape;521;p38"/>
          <p:cNvSpPr/>
          <p:nvPr/>
        </p:nvSpPr>
        <p:spPr>
          <a:xfrm>
            <a:off x="6617075" y="2806025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Forwarding Chip(s)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2" name="Google Shape;522;p38"/>
          <p:cNvCxnSpPr>
            <a:stCxn id="521" idx="3"/>
            <a:endCxn id="491" idx="3"/>
          </p:cNvCxnSpPr>
          <p:nvPr/>
        </p:nvCxnSpPr>
        <p:spPr>
          <a:xfrm flipH="1" rot="10800000">
            <a:off x="7328075" y="3215675"/>
            <a:ext cx="156900" cy="81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38"/>
          <p:cNvCxnSpPr>
            <a:stCxn id="521" idx="3"/>
            <a:endCxn id="490" idx="3"/>
          </p:cNvCxnSpPr>
          <p:nvPr/>
        </p:nvCxnSpPr>
        <p:spPr>
          <a:xfrm>
            <a:off x="7328075" y="3296975"/>
            <a:ext cx="156900" cy="12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38"/>
          <p:cNvCxnSpPr>
            <a:stCxn id="521" idx="3"/>
            <a:endCxn id="489" idx="3"/>
          </p:cNvCxnSpPr>
          <p:nvPr/>
        </p:nvCxnSpPr>
        <p:spPr>
          <a:xfrm>
            <a:off x="7328075" y="3296975"/>
            <a:ext cx="156900" cy="33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38"/>
          <p:cNvCxnSpPr>
            <a:stCxn id="521" idx="3"/>
            <a:endCxn id="488" idx="3"/>
          </p:cNvCxnSpPr>
          <p:nvPr/>
        </p:nvCxnSpPr>
        <p:spPr>
          <a:xfrm>
            <a:off x="7328075" y="3296975"/>
            <a:ext cx="156900" cy="5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38"/>
          <p:cNvCxnSpPr>
            <a:stCxn id="483" idx="3"/>
            <a:endCxn id="503" idx="1"/>
          </p:cNvCxnSpPr>
          <p:nvPr/>
        </p:nvCxnSpPr>
        <p:spPr>
          <a:xfrm flipH="1" rot="10800000">
            <a:off x="1674700" y="3238125"/>
            <a:ext cx="148500" cy="62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38"/>
          <p:cNvCxnSpPr>
            <a:stCxn id="482" idx="3"/>
            <a:endCxn id="503" idx="1"/>
          </p:cNvCxnSpPr>
          <p:nvPr/>
        </p:nvCxnSpPr>
        <p:spPr>
          <a:xfrm flipH="1" rot="10800000">
            <a:off x="1674700" y="3238000"/>
            <a:ext cx="148500" cy="415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38"/>
          <p:cNvCxnSpPr>
            <a:stCxn id="481" idx="3"/>
            <a:endCxn id="503" idx="1"/>
          </p:cNvCxnSpPr>
          <p:nvPr/>
        </p:nvCxnSpPr>
        <p:spPr>
          <a:xfrm flipH="1" rot="10800000">
            <a:off x="1674700" y="3238175"/>
            <a:ext cx="148500" cy="20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38"/>
          <p:cNvCxnSpPr>
            <a:stCxn id="480" idx="3"/>
            <a:endCxn id="503" idx="1"/>
          </p:cNvCxnSpPr>
          <p:nvPr/>
        </p:nvCxnSpPr>
        <p:spPr>
          <a:xfrm>
            <a:off x="1674700" y="3238050"/>
            <a:ext cx="148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38"/>
          <p:cNvCxnSpPr>
            <a:stCxn id="476" idx="3"/>
            <a:endCxn id="504" idx="1"/>
          </p:cNvCxnSpPr>
          <p:nvPr/>
        </p:nvCxnSpPr>
        <p:spPr>
          <a:xfrm>
            <a:off x="1674700" y="2407150"/>
            <a:ext cx="242700" cy="732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38"/>
          <p:cNvCxnSpPr>
            <a:stCxn id="477" idx="3"/>
            <a:endCxn id="504" idx="1"/>
          </p:cNvCxnSpPr>
          <p:nvPr/>
        </p:nvCxnSpPr>
        <p:spPr>
          <a:xfrm>
            <a:off x="1674700" y="2614875"/>
            <a:ext cx="242700" cy="52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38"/>
          <p:cNvCxnSpPr>
            <a:stCxn id="478" idx="3"/>
            <a:endCxn id="504" idx="1"/>
          </p:cNvCxnSpPr>
          <p:nvPr/>
        </p:nvCxnSpPr>
        <p:spPr>
          <a:xfrm>
            <a:off x="1674700" y="2822600"/>
            <a:ext cx="242700" cy="316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38"/>
          <p:cNvCxnSpPr>
            <a:stCxn id="479" idx="3"/>
            <a:endCxn id="504" idx="1"/>
          </p:cNvCxnSpPr>
          <p:nvPr/>
        </p:nvCxnSpPr>
        <p:spPr>
          <a:xfrm>
            <a:off x="1674700" y="3030325"/>
            <a:ext cx="242700" cy="109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8"/>
          <p:cNvSpPr txBox="1"/>
          <p:nvPr>
            <p:ph idx="1" type="body"/>
          </p:nvPr>
        </p:nvSpPr>
        <p:spPr>
          <a:xfrm>
            <a:off x="107050" y="402200"/>
            <a:ext cx="8909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Data</a:t>
            </a:r>
            <a:r>
              <a:rPr lang="en"/>
              <a:t>: Packet travels from port to port, via forwarding chips and fabric.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Inside a Router? – Control Plane</a:t>
            </a:r>
            <a:endParaRPr/>
          </a:p>
        </p:txBody>
      </p:sp>
      <p:sp>
        <p:nvSpPr>
          <p:cNvPr id="540" name="Google Shape;540;p39"/>
          <p:cNvSpPr/>
          <p:nvPr/>
        </p:nvSpPr>
        <p:spPr>
          <a:xfrm>
            <a:off x="1452600" y="1017725"/>
            <a:ext cx="6248400" cy="3891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9"/>
          <p:cNvSpPr/>
          <p:nvPr/>
        </p:nvSpPr>
        <p:spPr>
          <a:xfrm>
            <a:off x="1536225" y="2026900"/>
            <a:ext cx="1473300" cy="265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9"/>
          <p:cNvSpPr/>
          <p:nvPr/>
        </p:nvSpPr>
        <p:spPr>
          <a:xfrm>
            <a:off x="1391200" y="2330950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9"/>
          <p:cNvSpPr/>
          <p:nvPr/>
        </p:nvSpPr>
        <p:spPr>
          <a:xfrm>
            <a:off x="1391200" y="2538675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9"/>
          <p:cNvSpPr/>
          <p:nvPr/>
        </p:nvSpPr>
        <p:spPr>
          <a:xfrm>
            <a:off x="1391200" y="2746400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9"/>
          <p:cNvSpPr/>
          <p:nvPr/>
        </p:nvSpPr>
        <p:spPr>
          <a:xfrm>
            <a:off x="1391200" y="2954125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9"/>
          <p:cNvSpPr/>
          <p:nvPr/>
        </p:nvSpPr>
        <p:spPr>
          <a:xfrm>
            <a:off x="1391200" y="3161850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9"/>
          <p:cNvSpPr/>
          <p:nvPr/>
        </p:nvSpPr>
        <p:spPr>
          <a:xfrm>
            <a:off x="1391200" y="3369575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9"/>
          <p:cNvSpPr/>
          <p:nvPr/>
        </p:nvSpPr>
        <p:spPr>
          <a:xfrm>
            <a:off x="1391200" y="3577300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9"/>
          <p:cNvSpPr/>
          <p:nvPr/>
        </p:nvSpPr>
        <p:spPr>
          <a:xfrm>
            <a:off x="1391200" y="3785025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9"/>
          <p:cNvSpPr/>
          <p:nvPr/>
        </p:nvSpPr>
        <p:spPr>
          <a:xfrm rot="10800000">
            <a:off x="6136600" y="2026900"/>
            <a:ext cx="1473300" cy="265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9"/>
          <p:cNvSpPr/>
          <p:nvPr/>
        </p:nvSpPr>
        <p:spPr>
          <a:xfrm rot="10800000">
            <a:off x="7485000" y="3762500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9"/>
          <p:cNvSpPr/>
          <p:nvPr/>
        </p:nvSpPr>
        <p:spPr>
          <a:xfrm rot="10800000">
            <a:off x="7485000" y="3554775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9"/>
          <p:cNvSpPr/>
          <p:nvPr/>
        </p:nvSpPr>
        <p:spPr>
          <a:xfrm rot="10800000">
            <a:off x="7485000" y="3347050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9"/>
          <p:cNvSpPr/>
          <p:nvPr/>
        </p:nvSpPr>
        <p:spPr>
          <a:xfrm rot="10800000">
            <a:off x="7485000" y="3139325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9"/>
          <p:cNvSpPr/>
          <p:nvPr/>
        </p:nvSpPr>
        <p:spPr>
          <a:xfrm rot="10800000">
            <a:off x="7485000" y="2931600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9"/>
          <p:cNvSpPr/>
          <p:nvPr/>
        </p:nvSpPr>
        <p:spPr>
          <a:xfrm rot="10800000">
            <a:off x="7485000" y="2723875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9"/>
          <p:cNvSpPr/>
          <p:nvPr/>
        </p:nvSpPr>
        <p:spPr>
          <a:xfrm rot="10800000">
            <a:off x="7485000" y="2516150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9"/>
          <p:cNvSpPr/>
          <p:nvPr/>
        </p:nvSpPr>
        <p:spPr>
          <a:xfrm rot="10800000">
            <a:off x="7485000" y="2308425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9" name="Google Shape;559;p39"/>
          <p:cNvCxnSpPr>
            <a:stCxn id="541" idx="0"/>
            <a:endCxn id="560" idx="1"/>
          </p:cNvCxnSpPr>
          <p:nvPr/>
        </p:nvCxnSpPr>
        <p:spPr>
          <a:xfrm rot="-5400000">
            <a:off x="2696475" y="1215700"/>
            <a:ext cx="387600" cy="12348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61" name="Google Shape;561;p39"/>
          <p:cNvCxnSpPr>
            <a:stCxn id="560" idx="3"/>
            <a:endCxn id="550" idx="2"/>
          </p:cNvCxnSpPr>
          <p:nvPr/>
        </p:nvCxnSpPr>
        <p:spPr>
          <a:xfrm>
            <a:off x="5478550" y="1639300"/>
            <a:ext cx="1394700" cy="387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62" name="Google Shape;562;p39"/>
          <p:cNvSpPr txBox="1"/>
          <p:nvPr/>
        </p:nvSpPr>
        <p:spPr>
          <a:xfrm>
            <a:off x="6117325" y="2036388"/>
            <a:ext cx="8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Linecard</a:t>
            </a:r>
            <a:endParaRPr sz="10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39"/>
          <p:cNvSpPr txBox="1"/>
          <p:nvPr/>
        </p:nvSpPr>
        <p:spPr>
          <a:xfrm>
            <a:off x="1505450" y="1999163"/>
            <a:ext cx="8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Linecard</a:t>
            </a:r>
            <a:endParaRPr sz="10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39"/>
          <p:cNvSpPr txBox="1"/>
          <p:nvPr/>
        </p:nvSpPr>
        <p:spPr>
          <a:xfrm>
            <a:off x="1452600" y="1029900"/>
            <a:ext cx="130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Chassis</a:t>
            </a:r>
            <a:endParaRPr sz="10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39"/>
          <p:cNvSpPr/>
          <p:nvPr/>
        </p:nvSpPr>
        <p:spPr>
          <a:xfrm>
            <a:off x="1823075" y="2747100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9"/>
          <p:cNvSpPr/>
          <p:nvPr/>
        </p:nvSpPr>
        <p:spPr>
          <a:xfrm>
            <a:off x="1917375" y="2648475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Forwarding Chip(s)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39"/>
          <p:cNvSpPr/>
          <p:nvPr/>
        </p:nvSpPr>
        <p:spPr>
          <a:xfrm>
            <a:off x="2725825" y="2648475"/>
            <a:ext cx="711000" cy="981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Fabric Chip(s)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39"/>
          <p:cNvSpPr/>
          <p:nvPr/>
        </p:nvSpPr>
        <p:spPr>
          <a:xfrm>
            <a:off x="3720925" y="2261025"/>
            <a:ext cx="1544400" cy="2097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Droid Sans"/>
                <a:ea typeface="Droid Sans"/>
                <a:cs typeface="Droid Sans"/>
                <a:sym typeface="Droid Sans"/>
              </a:rPr>
              <a:t>Fabric</a:t>
            </a:r>
            <a:endParaRPr sz="800">
              <a:solidFill>
                <a:srgbClr val="B7B7B7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69" name="Google Shape;569;p39"/>
          <p:cNvSpPr/>
          <p:nvPr/>
        </p:nvSpPr>
        <p:spPr>
          <a:xfrm>
            <a:off x="5697000" y="2648625"/>
            <a:ext cx="711000" cy="981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Fabric Chip(s)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39"/>
          <p:cNvSpPr/>
          <p:nvPr/>
        </p:nvSpPr>
        <p:spPr>
          <a:xfrm>
            <a:off x="3850525" y="2460825"/>
            <a:ext cx="1544400" cy="2097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Droid Sans"/>
                <a:ea typeface="Droid Sans"/>
                <a:cs typeface="Droid Sans"/>
                <a:sym typeface="Droid Sans"/>
              </a:rPr>
              <a:t>Fabric</a:t>
            </a:r>
            <a:endParaRPr sz="800">
              <a:solidFill>
                <a:srgbClr val="B7B7B7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571" name="Google Shape;571;p39"/>
          <p:cNvCxnSpPr>
            <a:stCxn id="567" idx="3"/>
            <a:endCxn id="568" idx="1"/>
          </p:cNvCxnSpPr>
          <p:nvPr/>
        </p:nvCxnSpPr>
        <p:spPr>
          <a:xfrm>
            <a:off x="3436825" y="3139425"/>
            <a:ext cx="284100" cy="170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39"/>
          <p:cNvCxnSpPr>
            <a:stCxn id="567" idx="3"/>
            <a:endCxn id="570" idx="1"/>
          </p:cNvCxnSpPr>
          <p:nvPr/>
        </p:nvCxnSpPr>
        <p:spPr>
          <a:xfrm>
            <a:off x="3436825" y="3139425"/>
            <a:ext cx="413700" cy="37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39"/>
          <p:cNvCxnSpPr>
            <a:stCxn id="567" idx="3"/>
            <a:endCxn id="574" idx="1"/>
          </p:cNvCxnSpPr>
          <p:nvPr/>
        </p:nvCxnSpPr>
        <p:spPr>
          <a:xfrm>
            <a:off x="3436825" y="3139425"/>
            <a:ext cx="543900" cy="5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39"/>
          <p:cNvCxnSpPr>
            <a:stCxn id="574" idx="3"/>
            <a:endCxn id="569" idx="1"/>
          </p:cNvCxnSpPr>
          <p:nvPr/>
        </p:nvCxnSpPr>
        <p:spPr>
          <a:xfrm flipH="1" rot="10800000">
            <a:off x="5525100" y="3139575"/>
            <a:ext cx="171900" cy="55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39"/>
          <p:cNvCxnSpPr>
            <a:stCxn id="570" idx="3"/>
            <a:endCxn id="569" idx="1"/>
          </p:cNvCxnSpPr>
          <p:nvPr/>
        </p:nvCxnSpPr>
        <p:spPr>
          <a:xfrm flipH="1" rot="10800000">
            <a:off x="5394925" y="3139575"/>
            <a:ext cx="302100" cy="37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39"/>
          <p:cNvCxnSpPr>
            <a:endCxn id="569" idx="1"/>
          </p:cNvCxnSpPr>
          <p:nvPr/>
        </p:nvCxnSpPr>
        <p:spPr>
          <a:xfrm flipH="1" rot="10800000">
            <a:off x="5265300" y="3139575"/>
            <a:ext cx="431700" cy="170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9"/>
          <p:cNvSpPr/>
          <p:nvPr/>
        </p:nvSpPr>
        <p:spPr>
          <a:xfrm>
            <a:off x="3980700" y="2648625"/>
            <a:ext cx="1544400" cy="2097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Fabric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39"/>
          <p:cNvSpPr/>
          <p:nvPr/>
        </p:nvSpPr>
        <p:spPr>
          <a:xfrm>
            <a:off x="6496275" y="2681288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9" name="Google Shape;579;p39"/>
          <p:cNvCxnSpPr>
            <a:stCxn id="578" idx="3"/>
            <a:endCxn id="558" idx="3"/>
          </p:cNvCxnSpPr>
          <p:nvPr/>
        </p:nvCxnSpPr>
        <p:spPr>
          <a:xfrm flipH="1" rot="10800000">
            <a:off x="7207275" y="2384738"/>
            <a:ext cx="277800" cy="787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39"/>
          <p:cNvCxnSpPr>
            <a:stCxn id="578" idx="3"/>
            <a:endCxn id="557" idx="3"/>
          </p:cNvCxnSpPr>
          <p:nvPr/>
        </p:nvCxnSpPr>
        <p:spPr>
          <a:xfrm flipH="1" rot="10800000">
            <a:off x="7207275" y="2592338"/>
            <a:ext cx="277800" cy="579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39"/>
          <p:cNvCxnSpPr>
            <a:stCxn id="578" idx="3"/>
            <a:endCxn id="556" idx="3"/>
          </p:cNvCxnSpPr>
          <p:nvPr/>
        </p:nvCxnSpPr>
        <p:spPr>
          <a:xfrm flipH="1" rot="10800000">
            <a:off x="7207275" y="2799938"/>
            <a:ext cx="277800" cy="372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39"/>
          <p:cNvCxnSpPr>
            <a:stCxn id="578" idx="3"/>
            <a:endCxn id="555" idx="3"/>
          </p:cNvCxnSpPr>
          <p:nvPr/>
        </p:nvCxnSpPr>
        <p:spPr>
          <a:xfrm flipH="1" rot="10800000">
            <a:off x="7207275" y="3007838"/>
            <a:ext cx="277800" cy="164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3" name="Google Shape;583;p39"/>
          <p:cNvSpPr/>
          <p:nvPr/>
        </p:nvSpPr>
        <p:spPr>
          <a:xfrm>
            <a:off x="6617075" y="2806025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Forwarding Chip(s)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84" name="Google Shape;584;p39"/>
          <p:cNvCxnSpPr>
            <a:stCxn id="583" idx="3"/>
            <a:endCxn id="554" idx="3"/>
          </p:cNvCxnSpPr>
          <p:nvPr/>
        </p:nvCxnSpPr>
        <p:spPr>
          <a:xfrm flipH="1" rot="10800000">
            <a:off x="7328075" y="3215675"/>
            <a:ext cx="156900" cy="81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39"/>
          <p:cNvCxnSpPr>
            <a:stCxn id="583" idx="3"/>
            <a:endCxn id="553" idx="3"/>
          </p:cNvCxnSpPr>
          <p:nvPr/>
        </p:nvCxnSpPr>
        <p:spPr>
          <a:xfrm>
            <a:off x="7328075" y="3296975"/>
            <a:ext cx="156900" cy="126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39"/>
          <p:cNvCxnSpPr>
            <a:stCxn id="583" idx="3"/>
            <a:endCxn id="552" idx="3"/>
          </p:cNvCxnSpPr>
          <p:nvPr/>
        </p:nvCxnSpPr>
        <p:spPr>
          <a:xfrm>
            <a:off x="7328075" y="3296975"/>
            <a:ext cx="156900" cy="333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39"/>
          <p:cNvCxnSpPr>
            <a:stCxn id="583" idx="3"/>
            <a:endCxn id="551" idx="3"/>
          </p:cNvCxnSpPr>
          <p:nvPr/>
        </p:nvCxnSpPr>
        <p:spPr>
          <a:xfrm>
            <a:off x="7328075" y="3296975"/>
            <a:ext cx="156900" cy="54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39"/>
          <p:cNvCxnSpPr>
            <a:stCxn id="549" idx="3"/>
            <a:endCxn id="565" idx="1"/>
          </p:cNvCxnSpPr>
          <p:nvPr/>
        </p:nvCxnSpPr>
        <p:spPr>
          <a:xfrm flipH="1" rot="10800000">
            <a:off x="1674700" y="3238125"/>
            <a:ext cx="148500" cy="62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39"/>
          <p:cNvCxnSpPr>
            <a:stCxn id="548" idx="3"/>
            <a:endCxn id="565" idx="1"/>
          </p:cNvCxnSpPr>
          <p:nvPr/>
        </p:nvCxnSpPr>
        <p:spPr>
          <a:xfrm flipH="1" rot="10800000">
            <a:off x="1674700" y="3238000"/>
            <a:ext cx="148500" cy="415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39"/>
          <p:cNvCxnSpPr>
            <a:stCxn id="547" idx="3"/>
            <a:endCxn id="565" idx="1"/>
          </p:cNvCxnSpPr>
          <p:nvPr/>
        </p:nvCxnSpPr>
        <p:spPr>
          <a:xfrm flipH="1" rot="10800000">
            <a:off x="1674700" y="3238175"/>
            <a:ext cx="148500" cy="207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39"/>
          <p:cNvCxnSpPr>
            <a:stCxn id="546" idx="3"/>
            <a:endCxn id="565" idx="1"/>
          </p:cNvCxnSpPr>
          <p:nvPr/>
        </p:nvCxnSpPr>
        <p:spPr>
          <a:xfrm>
            <a:off x="1674700" y="3238050"/>
            <a:ext cx="1485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39"/>
          <p:cNvCxnSpPr>
            <a:stCxn id="542" idx="3"/>
            <a:endCxn id="566" idx="1"/>
          </p:cNvCxnSpPr>
          <p:nvPr/>
        </p:nvCxnSpPr>
        <p:spPr>
          <a:xfrm>
            <a:off x="1674700" y="2407150"/>
            <a:ext cx="242700" cy="732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39"/>
          <p:cNvCxnSpPr>
            <a:stCxn id="543" idx="3"/>
            <a:endCxn id="566" idx="1"/>
          </p:cNvCxnSpPr>
          <p:nvPr/>
        </p:nvCxnSpPr>
        <p:spPr>
          <a:xfrm>
            <a:off x="1674700" y="2614875"/>
            <a:ext cx="242700" cy="524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39"/>
          <p:cNvCxnSpPr>
            <a:stCxn id="544" idx="3"/>
            <a:endCxn id="566" idx="1"/>
          </p:cNvCxnSpPr>
          <p:nvPr/>
        </p:nvCxnSpPr>
        <p:spPr>
          <a:xfrm>
            <a:off x="1674700" y="2822600"/>
            <a:ext cx="242700" cy="316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39"/>
          <p:cNvCxnSpPr>
            <a:stCxn id="545" idx="3"/>
            <a:endCxn id="566" idx="1"/>
          </p:cNvCxnSpPr>
          <p:nvPr/>
        </p:nvCxnSpPr>
        <p:spPr>
          <a:xfrm>
            <a:off x="1674700" y="3030325"/>
            <a:ext cx="242700" cy="109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9"/>
          <p:cNvSpPr txBox="1"/>
          <p:nvPr>
            <p:ph idx="1" type="body"/>
          </p:nvPr>
        </p:nvSpPr>
        <p:spPr>
          <a:xfrm>
            <a:off x="107050" y="402200"/>
            <a:ext cx="8909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Control</a:t>
            </a:r>
            <a:r>
              <a:rPr lang="en"/>
              <a:t>: Controller card talks with other routers, and programs linecards with routes.</a:t>
            </a:r>
            <a:endParaRPr/>
          </a:p>
        </p:txBody>
      </p:sp>
      <p:sp>
        <p:nvSpPr>
          <p:cNvPr id="597" name="Google Shape;597;p39"/>
          <p:cNvSpPr/>
          <p:nvPr/>
        </p:nvSpPr>
        <p:spPr>
          <a:xfrm>
            <a:off x="3507625" y="1148425"/>
            <a:ext cx="1971000" cy="98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9"/>
          <p:cNvSpPr/>
          <p:nvPr/>
        </p:nvSpPr>
        <p:spPr>
          <a:xfrm>
            <a:off x="4022875" y="1554925"/>
            <a:ext cx="940500" cy="47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Control Processor (x86)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9" name="Google Shape;599;p39"/>
          <p:cNvSpPr txBox="1"/>
          <p:nvPr/>
        </p:nvSpPr>
        <p:spPr>
          <a:xfrm>
            <a:off x="3924750" y="1115475"/>
            <a:ext cx="130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Controller Card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39"/>
          <p:cNvSpPr/>
          <p:nvPr/>
        </p:nvSpPr>
        <p:spPr>
          <a:xfrm>
            <a:off x="1895913" y="4218950"/>
            <a:ext cx="7539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Local CPU (x86)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39"/>
          <p:cNvSpPr/>
          <p:nvPr/>
        </p:nvSpPr>
        <p:spPr>
          <a:xfrm>
            <a:off x="6496288" y="4218875"/>
            <a:ext cx="7539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Local CPU (x86)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39"/>
          <p:cNvSpPr/>
          <p:nvPr/>
        </p:nvSpPr>
        <p:spPr>
          <a:xfrm>
            <a:off x="8051425" y="1148425"/>
            <a:ext cx="904500" cy="7215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Other Routers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3" name="Google Shape;603;p39"/>
          <p:cNvCxnSpPr/>
          <p:nvPr/>
        </p:nvCxnSpPr>
        <p:spPr>
          <a:xfrm>
            <a:off x="5481725" y="1343550"/>
            <a:ext cx="25614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04" name="Google Shape;604;p39"/>
          <p:cNvSpPr txBox="1"/>
          <p:nvPr/>
        </p:nvSpPr>
        <p:spPr>
          <a:xfrm>
            <a:off x="5490000" y="1117518"/>
            <a:ext cx="2561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Routing Protocol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0"/>
          <p:cNvSpPr txBox="1"/>
          <p:nvPr>
            <p:ph idx="1" type="body"/>
          </p:nvPr>
        </p:nvSpPr>
        <p:spPr>
          <a:xfrm>
            <a:off x="107050" y="402200"/>
            <a:ext cx="8909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Management</a:t>
            </a:r>
            <a:r>
              <a:rPr lang="en"/>
              <a:t>: Controller card talks with operator.</a:t>
            </a:r>
            <a:endParaRPr/>
          </a:p>
        </p:txBody>
      </p:sp>
      <p:sp>
        <p:nvSpPr>
          <p:cNvPr id="610" name="Google Shape;610;p4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Inside a Router? – Management Plane</a:t>
            </a:r>
            <a:endParaRPr/>
          </a:p>
        </p:txBody>
      </p:sp>
      <p:sp>
        <p:nvSpPr>
          <p:cNvPr id="611" name="Google Shape;611;p40"/>
          <p:cNvSpPr/>
          <p:nvPr/>
        </p:nvSpPr>
        <p:spPr>
          <a:xfrm>
            <a:off x="1452600" y="1017725"/>
            <a:ext cx="6248400" cy="3891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0"/>
          <p:cNvSpPr/>
          <p:nvPr/>
        </p:nvSpPr>
        <p:spPr>
          <a:xfrm>
            <a:off x="1536225" y="2026900"/>
            <a:ext cx="1473300" cy="265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0"/>
          <p:cNvSpPr/>
          <p:nvPr/>
        </p:nvSpPr>
        <p:spPr>
          <a:xfrm>
            <a:off x="1391200" y="2330950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0"/>
          <p:cNvSpPr/>
          <p:nvPr/>
        </p:nvSpPr>
        <p:spPr>
          <a:xfrm>
            <a:off x="1391200" y="2538675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0"/>
          <p:cNvSpPr/>
          <p:nvPr/>
        </p:nvSpPr>
        <p:spPr>
          <a:xfrm>
            <a:off x="1391200" y="2746400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0"/>
          <p:cNvSpPr/>
          <p:nvPr/>
        </p:nvSpPr>
        <p:spPr>
          <a:xfrm>
            <a:off x="1391200" y="2954125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0"/>
          <p:cNvSpPr/>
          <p:nvPr/>
        </p:nvSpPr>
        <p:spPr>
          <a:xfrm>
            <a:off x="1391200" y="3161850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0"/>
          <p:cNvSpPr/>
          <p:nvPr/>
        </p:nvSpPr>
        <p:spPr>
          <a:xfrm>
            <a:off x="1391200" y="3369575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0"/>
          <p:cNvSpPr/>
          <p:nvPr/>
        </p:nvSpPr>
        <p:spPr>
          <a:xfrm>
            <a:off x="1391200" y="3577300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0"/>
          <p:cNvSpPr/>
          <p:nvPr/>
        </p:nvSpPr>
        <p:spPr>
          <a:xfrm>
            <a:off x="1391200" y="3785025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0"/>
          <p:cNvSpPr/>
          <p:nvPr/>
        </p:nvSpPr>
        <p:spPr>
          <a:xfrm rot="10800000">
            <a:off x="6136600" y="2026900"/>
            <a:ext cx="1473300" cy="265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0"/>
          <p:cNvSpPr/>
          <p:nvPr/>
        </p:nvSpPr>
        <p:spPr>
          <a:xfrm rot="10800000">
            <a:off x="7485000" y="3762500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0"/>
          <p:cNvSpPr/>
          <p:nvPr/>
        </p:nvSpPr>
        <p:spPr>
          <a:xfrm rot="10800000">
            <a:off x="7485000" y="3554775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0"/>
          <p:cNvSpPr/>
          <p:nvPr/>
        </p:nvSpPr>
        <p:spPr>
          <a:xfrm rot="10800000">
            <a:off x="7485000" y="3347050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0"/>
          <p:cNvSpPr/>
          <p:nvPr/>
        </p:nvSpPr>
        <p:spPr>
          <a:xfrm rot="10800000">
            <a:off x="7485000" y="3139325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0"/>
          <p:cNvSpPr/>
          <p:nvPr/>
        </p:nvSpPr>
        <p:spPr>
          <a:xfrm rot="10800000">
            <a:off x="7485000" y="2931600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0"/>
          <p:cNvSpPr/>
          <p:nvPr/>
        </p:nvSpPr>
        <p:spPr>
          <a:xfrm rot="10800000">
            <a:off x="7485000" y="2723875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0"/>
          <p:cNvSpPr/>
          <p:nvPr/>
        </p:nvSpPr>
        <p:spPr>
          <a:xfrm rot="10800000">
            <a:off x="7485000" y="2516150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0"/>
          <p:cNvSpPr/>
          <p:nvPr/>
        </p:nvSpPr>
        <p:spPr>
          <a:xfrm rot="10800000">
            <a:off x="7485000" y="2308425"/>
            <a:ext cx="283500" cy="15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0" name="Google Shape;630;p40"/>
          <p:cNvCxnSpPr>
            <a:stCxn id="612" idx="0"/>
            <a:endCxn id="631" idx="1"/>
          </p:cNvCxnSpPr>
          <p:nvPr/>
        </p:nvCxnSpPr>
        <p:spPr>
          <a:xfrm rot="-5400000">
            <a:off x="2696475" y="1215700"/>
            <a:ext cx="387600" cy="1234800"/>
          </a:xfrm>
          <a:prstGeom prst="curved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32" name="Google Shape;632;p40"/>
          <p:cNvCxnSpPr>
            <a:stCxn id="631" idx="3"/>
            <a:endCxn id="621" idx="2"/>
          </p:cNvCxnSpPr>
          <p:nvPr/>
        </p:nvCxnSpPr>
        <p:spPr>
          <a:xfrm>
            <a:off x="5478550" y="1639300"/>
            <a:ext cx="1394700" cy="387600"/>
          </a:xfrm>
          <a:prstGeom prst="curvedConnector2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33" name="Google Shape;633;p40"/>
          <p:cNvSpPr txBox="1"/>
          <p:nvPr/>
        </p:nvSpPr>
        <p:spPr>
          <a:xfrm>
            <a:off x="6117325" y="2036388"/>
            <a:ext cx="8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Linecard</a:t>
            </a:r>
            <a:endParaRPr sz="10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40"/>
          <p:cNvSpPr txBox="1"/>
          <p:nvPr/>
        </p:nvSpPr>
        <p:spPr>
          <a:xfrm>
            <a:off x="1505450" y="1999163"/>
            <a:ext cx="8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Linecard</a:t>
            </a:r>
            <a:endParaRPr sz="10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" name="Google Shape;635;p40"/>
          <p:cNvSpPr txBox="1"/>
          <p:nvPr/>
        </p:nvSpPr>
        <p:spPr>
          <a:xfrm>
            <a:off x="1452600" y="1029900"/>
            <a:ext cx="130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Chassis</a:t>
            </a:r>
            <a:endParaRPr sz="10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" name="Google Shape;636;p40"/>
          <p:cNvSpPr/>
          <p:nvPr/>
        </p:nvSpPr>
        <p:spPr>
          <a:xfrm>
            <a:off x="1823075" y="2747100"/>
            <a:ext cx="711000" cy="981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37" name="Google Shape;637;p40"/>
          <p:cNvSpPr/>
          <p:nvPr/>
        </p:nvSpPr>
        <p:spPr>
          <a:xfrm>
            <a:off x="1917375" y="2648475"/>
            <a:ext cx="711000" cy="981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Forwarding Chip(s)</a:t>
            </a:r>
            <a:endParaRPr sz="10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40"/>
          <p:cNvSpPr/>
          <p:nvPr/>
        </p:nvSpPr>
        <p:spPr>
          <a:xfrm>
            <a:off x="2725825" y="2648475"/>
            <a:ext cx="711000" cy="981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Fabric Chip(s)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40"/>
          <p:cNvSpPr/>
          <p:nvPr/>
        </p:nvSpPr>
        <p:spPr>
          <a:xfrm>
            <a:off x="3720925" y="2261025"/>
            <a:ext cx="1544400" cy="2097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Droid Sans"/>
                <a:ea typeface="Droid Sans"/>
                <a:cs typeface="Droid Sans"/>
                <a:sym typeface="Droid Sans"/>
              </a:rPr>
              <a:t>Fabric</a:t>
            </a:r>
            <a:endParaRPr sz="800">
              <a:solidFill>
                <a:srgbClr val="B7B7B7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40" name="Google Shape;640;p40"/>
          <p:cNvSpPr/>
          <p:nvPr/>
        </p:nvSpPr>
        <p:spPr>
          <a:xfrm>
            <a:off x="5697000" y="2648625"/>
            <a:ext cx="711000" cy="981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Fabric Chip(s)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40"/>
          <p:cNvSpPr/>
          <p:nvPr/>
        </p:nvSpPr>
        <p:spPr>
          <a:xfrm>
            <a:off x="3850525" y="2460825"/>
            <a:ext cx="1544400" cy="2097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Droid Sans"/>
                <a:ea typeface="Droid Sans"/>
                <a:cs typeface="Droid Sans"/>
                <a:sym typeface="Droid Sans"/>
              </a:rPr>
              <a:t>Fabric</a:t>
            </a:r>
            <a:endParaRPr sz="800">
              <a:solidFill>
                <a:srgbClr val="B7B7B7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642" name="Google Shape;642;p40"/>
          <p:cNvCxnSpPr>
            <a:stCxn id="638" idx="3"/>
            <a:endCxn id="639" idx="1"/>
          </p:cNvCxnSpPr>
          <p:nvPr/>
        </p:nvCxnSpPr>
        <p:spPr>
          <a:xfrm>
            <a:off x="3436825" y="3139425"/>
            <a:ext cx="284100" cy="170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40"/>
          <p:cNvCxnSpPr>
            <a:stCxn id="638" idx="3"/>
            <a:endCxn id="641" idx="1"/>
          </p:cNvCxnSpPr>
          <p:nvPr/>
        </p:nvCxnSpPr>
        <p:spPr>
          <a:xfrm>
            <a:off x="3436825" y="3139425"/>
            <a:ext cx="413700" cy="37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40"/>
          <p:cNvCxnSpPr>
            <a:stCxn id="638" idx="3"/>
            <a:endCxn id="645" idx="1"/>
          </p:cNvCxnSpPr>
          <p:nvPr/>
        </p:nvCxnSpPr>
        <p:spPr>
          <a:xfrm>
            <a:off x="3436825" y="3139425"/>
            <a:ext cx="543900" cy="5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40"/>
          <p:cNvCxnSpPr>
            <a:stCxn id="645" idx="3"/>
            <a:endCxn id="640" idx="1"/>
          </p:cNvCxnSpPr>
          <p:nvPr/>
        </p:nvCxnSpPr>
        <p:spPr>
          <a:xfrm flipH="1" rot="10800000">
            <a:off x="5525100" y="3139575"/>
            <a:ext cx="171900" cy="55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40"/>
          <p:cNvCxnSpPr>
            <a:stCxn id="641" idx="3"/>
            <a:endCxn id="640" idx="1"/>
          </p:cNvCxnSpPr>
          <p:nvPr/>
        </p:nvCxnSpPr>
        <p:spPr>
          <a:xfrm flipH="1" rot="10800000">
            <a:off x="5394925" y="3139575"/>
            <a:ext cx="302100" cy="37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40"/>
          <p:cNvCxnSpPr>
            <a:endCxn id="640" idx="1"/>
          </p:cNvCxnSpPr>
          <p:nvPr/>
        </p:nvCxnSpPr>
        <p:spPr>
          <a:xfrm flipH="1" rot="10800000">
            <a:off x="5265300" y="3139575"/>
            <a:ext cx="431700" cy="170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40"/>
          <p:cNvSpPr/>
          <p:nvPr/>
        </p:nvSpPr>
        <p:spPr>
          <a:xfrm>
            <a:off x="3980700" y="2648625"/>
            <a:ext cx="1544400" cy="2097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Fabric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40"/>
          <p:cNvSpPr/>
          <p:nvPr/>
        </p:nvSpPr>
        <p:spPr>
          <a:xfrm>
            <a:off x="6496275" y="2681288"/>
            <a:ext cx="711000" cy="981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cxnSp>
        <p:nvCxnSpPr>
          <p:cNvPr id="650" name="Google Shape;650;p40"/>
          <p:cNvCxnSpPr>
            <a:stCxn id="649" idx="3"/>
            <a:endCxn id="629" idx="3"/>
          </p:cNvCxnSpPr>
          <p:nvPr/>
        </p:nvCxnSpPr>
        <p:spPr>
          <a:xfrm flipH="1" rot="10800000">
            <a:off x="7207275" y="2384738"/>
            <a:ext cx="277800" cy="787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40"/>
          <p:cNvCxnSpPr>
            <a:stCxn id="649" idx="3"/>
            <a:endCxn id="628" idx="3"/>
          </p:cNvCxnSpPr>
          <p:nvPr/>
        </p:nvCxnSpPr>
        <p:spPr>
          <a:xfrm flipH="1" rot="10800000">
            <a:off x="7207275" y="2592338"/>
            <a:ext cx="277800" cy="579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40"/>
          <p:cNvCxnSpPr>
            <a:stCxn id="649" idx="3"/>
            <a:endCxn id="627" idx="3"/>
          </p:cNvCxnSpPr>
          <p:nvPr/>
        </p:nvCxnSpPr>
        <p:spPr>
          <a:xfrm flipH="1" rot="10800000">
            <a:off x="7207275" y="2799938"/>
            <a:ext cx="277800" cy="372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40"/>
          <p:cNvCxnSpPr>
            <a:stCxn id="649" idx="3"/>
            <a:endCxn id="626" idx="3"/>
          </p:cNvCxnSpPr>
          <p:nvPr/>
        </p:nvCxnSpPr>
        <p:spPr>
          <a:xfrm flipH="1" rot="10800000">
            <a:off x="7207275" y="3007838"/>
            <a:ext cx="277800" cy="164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4" name="Google Shape;654;p40"/>
          <p:cNvSpPr/>
          <p:nvPr/>
        </p:nvSpPr>
        <p:spPr>
          <a:xfrm>
            <a:off x="6617075" y="2806025"/>
            <a:ext cx="711000" cy="981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Forwarding Chip(s)</a:t>
            </a:r>
            <a:endParaRPr sz="10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5" name="Google Shape;655;p40"/>
          <p:cNvCxnSpPr>
            <a:stCxn id="654" idx="3"/>
            <a:endCxn id="625" idx="3"/>
          </p:cNvCxnSpPr>
          <p:nvPr/>
        </p:nvCxnSpPr>
        <p:spPr>
          <a:xfrm flipH="1" rot="10800000">
            <a:off x="7328075" y="3215675"/>
            <a:ext cx="156900" cy="81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40"/>
          <p:cNvCxnSpPr>
            <a:stCxn id="654" idx="3"/>
            <a:endCxn id="624" idx="3"/>
          </p:cNvCxnSpPr>
          <p:nvPr/>
        </p:nvCxnSpPr>
        <p:spPr>
          <a:xfrm>
            <a:off x="7328075" y="3296975"/>
            <a:ext cx="156900" cy="126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7" name="Google Shape;657;p40"/>
          <p:cNvCxnSpPr>
            <a:stCxn id="654" idx="3"/>
            <a:endCxn id="623" idx="3"/>
          </p:cNvCxnSpPr>
          <p:nvPr/>
        </p:nvCxnSpPr>
        <p:spPr>
          <a:xfrm>
            <a:off x="7328075" y="3296975"/>
            <a:ext cx="156900" cy="333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8" name="Google Shape;658;p40"/>
          <p:cNvCxnSpPr>
            <a:stCxn id="654" idx="3"/>
            <a:endCxn id="622" idx="3"/>
          </p:cNvCxnSpPr>
          <p:nvPr/>
        </p:nvCxnSpPr>
        <p:spPr>
          <a:xfrm>
            <a:off x="7328075" y="3296975"/>
            <a:ext cx="156900" cy="54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40"/>
          <p:cNvCxnSpPr>
            <a:stCxn id="620" idx="3"/>
            <a:endCxn id="636" idx="1"/>
          </p:cNvCxnSpPr>
          <p:nvPr/>
        </p:nvCxnSpPr>
        <p:spPr>
          <a:xfrm flipH="1" rot="10800000">
            <a:off x="1674700" y="3238125"/>
            <a:ext cx="148500" cy="62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40"/>
          <p:cNvCxnSpPr>
            <a:stCxn id="619" idx="3"/>
            <a:endCxn id="636" idx="1"/>
          </p:cNvCxnSpPr>
          <p:nvPr/>
        </p:nvCxnSpPr>
        <p:spPr>
          <a:xfrm flipH="1" rot="10800000">
            <a:off x="1674700" y="3238000"/>
            <a:ext cx="148500" cy="415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40"/>
          <p:cNvCxnSpPr>
            <a:stCxn id="618" idx="3"/>
            <a:endCxn id="636" idx="1"/>
          </p:cNvCxnSpPr>
          <p:nvPr/>
        </p:nvCxnSpPr>
        <p:spPr>
          <a:xfrm flipH="1" rot="10800000">
            <a:off x="1674700" y="3238175"/>
            <a:ext cx="148500" cy="207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40"/>
          <p:cNvCxnSpPr>
            <a:stCxn id="617" idx="3"/>
            <a:endCxn id="636" idx="1"/>
          </p:cNvCxnSpPr>
          <p:nvPr/>
        </p:nvCxnSpPr>
        <p:spPr>
          <a:xfrm>
            <a:off x="1674700" y="3238050"/>
            <a:ext cx="1485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" name="Google Shape;663;p40"/>
          <p:cNvCxnSpPr>
            <a:stCxn id="613" idx="3"/>
            <a:endCxn id="637" idx="1"/>
          </p:cNvCxnSpPr>
          <p:nvPr/>
        </p:nvCxnSpPr>
        <p:spPr>
          <a:xfrm>
            <a:off x="1674700" y="2407150"/>
            <a:ext cx="242700" cy="732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40"/>
          <p:cNvCxnSpPr>
            <a:stCxn id="614" idx="3"/>
            <a:endCxn id="637" idx="1"/>
          </p:cNvCxnSpPr>
          <p:nvPr/>
        </p:nvCxnSpPr>
        <p:spPr>
          <a:xfrm>
            <a:off x="1674700" y="2614875"/>
            <a:ext cx="242700" cy="524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40"/>
          <p:cNvCxnSpPr>
            <a:stCxn id="615" idx="3"/>
            <a:endCxn id="637" idx="1"/>
          </p:cNvCxnSpPr>
          <p:nvPr/>
        </p:nvCxnSpPr>
        <p:spPr>
          <a:xfrm>
            <a:off x="1674700" y="2822600"/>
            <a:ext cx="242700" cy="316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40"/>
          <p:cNvCxnSpPr>
            <a:stCxn id="616" idx="3"/>
            <a:endCxn id="637" idx="1"/>
          </p:cNvCxnSpPr>
          <p:nvPr/>
        </p:nvCxnSpPr>
        <p:spPr>
          <a:xfrm>
            <a:off x="1674700" y="3030325"/>
            <a:ext cx="242700" cy="109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7" name="Google Shape;667;p40"/>
          <p:cNvSpPr/>
          <p:nvPr/>
        </p:nvSpPr>
        <p:spPr>
          <a:xfrm>
            <a:off x="3507625" y="1148425"/>
            <a:ext cx="1971000" cy="98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0"/>
          <p:cNvSpPr/>
          <p:nvPr/>
        </p:nvSpPr>
        <p:spPr>
          <a:xfrm>
            <a:off x="4022875" y="1554925"/>
            <a:ext cx="940500" cy="47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Control Processor (x86)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40"/>
          <p:cNvSpPr txBox="1"/>
          <p:nvPr/>
        </p:nvSpPr>
        <p:spPr>
          <a:xfrm>
            <a:off x="3924750" y="1115475"/>
            <a:ext cx="130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Controller Card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40"/>
          <p:cNvSpPr/>
          <p:nvPr/>
        </p:nvSpPr>
        <p:spPr>
          <a:xfrm>
            <a:off x="1895913" y="4218950"/>
            <a:ext cx="753900" cy="366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Local CPU (x86)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40"/>
          <p:cNvSpPr/>
          <p:nvPr/>
        </p:nvSpPr>
        <p:spPr>
          <a:xfrm>
            <a:off x="6496288" y="4218875"/>
            <a:ext cx="753900" cy="366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Local CPU (x86)</a:t>
            </a:r>
            <a:endParaRPr sz="9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40"/>
          <p:cNvSpPr/>
          <p:nvPr/>
        </p:nvSpPr>
        <p:spPr>
          <a:xfrm>
            <a:off x="8051425" y="1377025"/>
            <a:ext cx="904500" cy="721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Monitoring System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3" name="Google Shape;673;p40"/>
          <p:cNvCxnSpPr/>
          <p:nvPr/>
        </p:nvCxnSpPr>
        <p:spPr>
          <a:xfrm>
            <a:off x="5481725" y="1572150"/>
            <a:ext cx="25614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4" name="Google Shape;674;p40"/>
          <p:cNvSpPr txBox="1"/>
          <p:nvPr/>
        </p:nvSpPr>
        <p:spPr>
          <a:xfrm>
            <a:off x="5490000" y="1346118"/>
            <a:ext cx="2561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Diagnostics</a:t>
            </a:r>
            <a:endParaRPr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5" name="Google Shape;675;p40"/>
          <p:cNvCxnSpPr/>
          <p:nvPr/>
        </p:nvCxnSpPr>
        <p:spPr>
          <a:xfrm>
            <a:off x="1117250" y="1572150"/>
            <a:ext cx="23916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76" name="Google Shape;676;p40"/>
          <p:cNvSpPr/>
          <p:nvPr/>
        </p:nvSpPr>
        <p:spPr>
          <a:xfrm>
            <a:off x="202825" y="1148425"/>
            <a:ext cx="904500" cy="721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Configuration System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40"/>
          <p:cNvSpPr txBox="1"/>
          <p:nvPr/>
        </p:nvSpPr>
        <p:spPr>
          <a:xfrm>
            <a:off x="1146600" y="1346125"/>
            <a:ext cx="236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Configuration</a:t>
            </a:r>
            <a:endParaRPr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41"/>
          <p:cNvPicPr preferRelativeResize="0"/>
          <p:nvPr/>
        </p:nvPicPr>
        <p:blipFill rotWithShape="1">
          <a:blip r:embed="rId3">
            <a:alphaModFix/>
          </a:blip>
          <a:srcRect b="19041" l="0" r="0" t="0"/>
          <a:stretch/>
        </p:blipFill>
        <p:spPr>
          <a:xfrm>
            <a:off x="1455625" y="1617175"/>
            <a:ext cx="5696148" cy="30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41"/>
          <p:cNvSpPr/>
          <p:nvPr/>
        </p:nvSpPr>
        <p:spPr>
          <a:xfrm>
            <a:off x="1455575" y="1617225"/>
            <a:ext cx="5696100" cy="3017700"/>
          </a:xfrm>
          <a:prstGeom prst="rect">
            <a:avLst/>
          </a:prstGeom>
          <a:solidFill>
            <a:srgbClr val="FFFFFF">
              <a:alpha val="70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4" name="Google Shape;684;p4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in a Router?</a:t>
            </a:r>
            <a:endParaRPr/>
          </a:p>
        </p:txBody>
      </p:sp>
      <p:sp>
        <p:nvSpPr>
          <p:cNvPr id="685" name="Google Shape;685;p41"/>
          <p:cNvSpPr txBox="1"/>
          <p:nvPr>
            <p:ph idx="1" type="body"/>
          </p:nvPr>
        </p:nvSpPr>
        <p:spPr>
          <a:xfrm>
            <a:off x="107050" y="402200"/>
            <a:ext cx="8909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router is really a </a:t>
            </a:r>
            <a:r>
              <a:rPr i="1" lang="en"/>
              <a:t>cluster</a:t>
            </a:r>
            <a:r>
              <a:rPr lang="en"/>
              <a:t> of computers specialized for forwarding packets.</a:t>
            </a:r>
            <a:endParaRPr/>
          </a:p>
        </p:txBody>
      </p:sp>
      <p:sp>
        <p:nvSpPr>
          <p:cNvPr id="686" name="Google Shape;686;p41"/>
          <p:cNvSpPr/>
          <p:nvPr/>
        </p:nvSpPr>
        <p:spPr>
          <a:xfrm>
            <a:off x="2923450" y="2753875"/>
            <a:ext cx="3329100" cy="3936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1"/>
          <p:cNvSpPr/>
          <p:nvPr/>
        </p:nvSpPr>
        <p:spPr>
          <a:xfrm>
            <a:off x="2894125" y="3715775"/>
            <a:ext cx="3329100" cy="393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8" name="Google Shape;688;p41"/>
          <p:cNvCxnSpPr>
            <a:stCxn id="689" idx="1"/>
            <a:endCxn id="686" idx="3"/>
          </p:cNvCxnSpPr>
          <p:nvPr/>
        </p:nvCxnSpPr>
        <p:spPr>
          <a:xfrm rot="10800000">
            <a:off x="6252650" y="2950675"/>
            <a:ext cx="1570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9" name="Google Shape;689;p41"/>
          <p:cNvSpPr txBox="1"/>
          <p:nvPr/>
        </p:nvSpPr>
        <p:spPr>
          <a:xfrm>
            <a:off x="7822850" y="2815225"/>
            <a:ext cx="7935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Linecard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41"/>
          <p:cNvSpPr txBox="1"/>
          <p:nvPr/>
        </p:nvSpPr>
        <p:spPr>
          <a:xfrm>
            <a:off x="7579250" y="3777125"/>
            <a:ext cx="12807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Controller Card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41"/>
          <p:cNvSpPr/>
          <p:nvPr/>
        </p:nvSpPr>
        <p:spPr>
          <a:xfrm>
            <a:off x="2255825" y="2176325"/>
            <a:ext cx="499200" cy="21150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1"/>
          <p:cNvSpPr txBox="1"/>
          <p:nvPr/>
        </p:nvSpPr>
        <p:spPr>
          <a:xfrm>
            <a:off x="429050" y="3098375"/>
            <a:ext cx="750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Fan Tray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3" name="Google Shape;693;p41"/>
          <p:cNvCxnSpPr>
            <a:stCxn id="692" idx="3"/>
            <a:endCxn id="691" idx="1"/>
          </p:cNvCxnSpPr>
          <p:nvPr/>
        </p:nvCxnSpPr>
        <p:spPr>
          <a:xfrm>
            <a:off x="1179650" y="3233825"/>
            <a:ext cx="10761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4" name="Google Shape;694;p41"/>
          <p:cNvCxnSpPr>
            <a:stCxn id="690" idx="1"/>
            <a:endCxn id="687" idx="3"/>
          </p:cNvCxnSpPr>
          <p:nvPr/>
        </p:nvCxnSpPr>
        <p:spPr>
          <a:xfrm rot="10800000">
            <a:off x="6223250" y="3912575"/>
            <a:ext cx="13560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5" name="Google Shape;695;p41"/>
          <p:cNvSpPr/>
          <p:nvPr/>
        </p:nvSpPr>
        <p:spPr>
          <a:xfrm>
            <a:off x="5563100" y="2176325"/>
            <a:ext cx="271800" cy="267900"/>
          </a:xfrm>
          <a:prstGeom prst="ellipse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 txBox="1"/>
          <p:nvPr/>
        </p:nvSpPr>
        <p:spPr>
          <a:xfrm>
            <a:off x="7579250" y="1422225"/>
            <a:ext cx="12807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"</a:t>
            </a: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06" = 6 slots: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2 controllers,</a:t>
            </a:r>
            <a:b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4 linecards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7" name="Google Shape;697;p41"/>
          <p:cNvCxnSpPr>
            <a:endCxn id="695" idx="7"/>
          </p:cNvCxnSpPr>
          <p:nvPr/>
        </p:nvCxnSpPr>
        <p:spPr>
          <a:xfrm flipH="1">
            <a:off x="5795096" y="1570858"/>
            <a:ext cx="1768800" cy="6447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2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 Routers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Routers in Real Life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Router Components (Planes)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Packet Types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Forwarding in Hardware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Efficient Forwarding with Tries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703" name="Google Shape;703;p42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 Types</a:t>
            </a:r>
            <a:endParaRPr/>
          </a:p>
        </p:txBody>
      </p:sp>
      <p:sp>
        <p:nvSpPr>
          <p:cNvPr id="704" name="Google Shape;704;p42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X, CS 168, Fall 2024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 Routers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Routers in Real Life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Router Components (Planes)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Packet Types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Forwarding in Hardware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Efficient Forwarding with Tries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51" name="Google Shape;151;p2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 Routers in Real Life</a:t>
            </a:r>
            <a:endParaRPr/>
          </a:p>
        </p:txBody>
      </p:sp>
      <p:sp>
        <p:nvSpPr>
          <p:cNvPr id="152" name="Google Shape;152;p2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X, CS 168, Fall 2024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3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Packets</a:t>
            </a:r>
            <a:endParaRPr/>
          </a:p>
        </p:txBody>
      </p:sp>
      <p:sp>
        <p:nvSpPr>
          <p:cNvPr id="710" name="Google Shape;710;p43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3 types of packets can arrive at a </a:t>
            </a:r>
            <a:r>
              <a:rPr lang="en"/>
              <a:t>router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User packet</a:t>
            </a:r>
            <a:r>
              <a:rPr lang="en"/>
              <a:t>: The router needs to forward this packet toward its destination.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Most common type of packet.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Forwarding chip looks up which port to forward this packet.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If outgoing port is on a different linecard, send packet through fabric to that linecard.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Control plane traffic</a:t>
            </a:r>
            <a:r>
              <a:rPr lang="en"/>
              <a:t>: Packets intended for the router itself.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Advertisements in routing protocols.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Forwarding chip sends the packet to the controller for processing.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Punt traffic</a:t>
            </a:r>
            <a:r>
              <a:rPr lang="en"/>
              <a:t>: Packets intended for the user, but requiring extra processing.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Packet TTL has expired. Need to send back an error message.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Forwarding chip "punts" the packet to the controller for processing.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Packets – User Traffic</a:t>
            </a:r>
            <a:endParaRPr/>
          </a:p>
        </p:txBody>
      </p:sp>
      <p:sp>
        <p:nvSpPr>
          <p:cNvPr id="716" name="Google Shape;716;p44"/>
          <p:cNvSpPr/>
          <p:nvPr/>
        </p:nvSpPr>
        <p:spPr>
          <a:xfrm>
            <a:off x="1452600" y="1017725"/>
            <a:ext cx="6248400" cy="3891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4"/>
          <p:cNvSpPr/>
          <p:nvPr/>
        </p:nvSpPr>
        <p:spPr>
          <a:xfrm>
            <a:off x="1536225" y="2026900"/>
            <a:ext cx="1473300" cy="265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44"/>
          <p:cNvSpPr/>
          <p:nvPr/>
        </p:nvSpPr>
        <p:spPr>
          <a:xfrm>
            <a:off x="1391200" y="233095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44"/>
          <p:cNvSpPr/>
          <p:nvPr/>
        </p:nvSpPr>
        <p:spPr>
          <a:xfrm>
            <a:off x="1391200" y="253867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44"/>
          <p:cNvSpPr/>
          <p:nvPr/>
        </p:nvSpPr>
        <p:spPr>
          <a:xfrm>
            <a:off x="1391200" y="274640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4"/>
          <p:cNvSpPr/>
          <p:nvPr/>
        </p:nvSpPr>
        <p:spPr>
          <a:xfrm>
            <a:off x="1391200" y="295412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4"/>
          <p:cNvSpPr/>
          <p:nvPr/>
        </p:nvSpPr>
        <p:spPr>
          <a:xfrm>
            <a:off x="1391200" y="316185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4"/>
          <p:cNvSpPr/>
          <p:nvPr/>
        </p:nvSpPr>
        <p:spPr>
          <a:xfrm>
            <a:off x="1391200" y="336957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4"/>
          <p:cNvSpPr/>
          <p:nvPr/>
        </p:nvSpPr>
        <p:spPr>
          <a:xfrm>
            <a:off x="1391200" y="357730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4"/>
          <p:cNvSpPr/>
          <p:nvPr/>
        </p:nvSpPr>
        <p:spPr>
          <a:xfrm>
            <a:off x="1391200" y="378502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4"/>
          <p:cNvSpPr/>
          <p:nvPr/>
        </p:nvSpPr>
        <p:spPr>
          <a:xfrm>
            <a:off x="3507625" y="1148425"/>
            <a:ext cx="1971000" cy="98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4"/>
          <p:cNvSpPr/>
          <p:nvPr/>
        </p:nvSpPr>
        <p:spPr>
          <a:xfrm>
            <a:off x="1895913" y="4218950"/>
            <a:ext cx="7539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Local CPU (x86)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44"/>
          <p:cNvSpPr/>
          <p:nvPr/>
        </p:nvSpPr>
        <p:spPr>
          <a:xfrm>
            <a:off x="4022875" y="1554925"/>
            <a:ext cx="940500" cy="47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Control Processor (x86)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44"/>
          <p:cNvSpPr/>
          <p:nvPr/>
        </p:nvSpPr>
        <p:spPr>
          <a:xfrm rot="10800000">
            <a:off x="6136600" y="2026900"/>
            <a:ext cx="1473300" cy="265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4"/>
          <p:cNvSpPr/>
          <p:nvPr/>
        </p:nvSpPr>
        <p:spPr>
          <a:xfrm rot="10800000">
            <a:off x="7485000" y="376250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4"/>
          <p:cNvSpPr/>
          <p:nvPr/>
        </p:nvSpPr>
        <p:spPr>
          <a:xfrm rot="10800000">
            <a:off x="7485000" y="355477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4"/>
          <p:cNvSpPr/>
          <p:nvPr/>
        </p:nvSpPr>
        <p:spPr>
          <a:xfrm rot="10800000">
            <a:off x="7485000" y="334705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44"/>
          <p:cNvSpPr/>
          <p:nvPr/>
        </p:nvSpPr>
        <p:spPr>
          <a:xfrm rot="10800000">
            <a:off x="7485000" y="313932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4"/>
          <p:cNvSpPr/>
          <p:nvPr/>
        </p:nvSpPr>
        <p:spPr>
          <a:xfrm rot="10800000">
            <a:off x="7485000" y="293160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4"/>
          <p:cNvSpPr/>
          <p:nvPr/>
        </p:nvSpPr>
        <p:spPr>
          <a:xfrm rot="10800000">
            <a:off x="7485000" y="272387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4"/>
          <p:cNvSpPr/>
          <p:nvPr/>
        </p:nvSpPr>
        <p:spPr>
          <a:xfrm rot="10800000">
            <a:off x="7485000" y="251615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4"/>
          <p:cNvSpPr/>
          <p:nvPr/>
        </p:nvSpPr>
        <p:spPr>
          <a:xfrm rot="10800000">
            <a:off x="7485000" y="230842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4"/>
          <p:cNvSpPr/>
          <p:nvPr/>
        </p:nvSpPr>
        <p:spPr>
          <a:xfrm>
            <a:off x="6496288" y="4218875"/>
            <a:ext cx="7539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Local CPU (x86)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39" name="Google Shape;739;p44"/>
          <p:cNvCxnSpPr>
            <a:stCxn id="717" idx="0"/>
            <a:endCxn id="726" idx="1"/>
          </p:cNvCxnSpPr>
          <p:nvPr/>
        </p:nvCxnSpPr>
        <p:spPr>
          <a:xfrm rot="-5400000">
            <a:off x="2696475" y="1215700"/>
            <a:ext cx="387600" cy="12348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40" name="Google Shape;740;p44"/>
          <p:cNvCxnSpPr>
            <a:stCxn id="726" idx="3"/>
            <a:endCxn id="729" idx="2"/>
          </p:cNvCxnSpPr>
          <p:nvPr/>
        </p:nvCxnSpPr>
        <p:spPr>
          <a:xfrm>
            <a:off x="5478625" y="1639375"/>
            <a:ext cx="1394700" cy="387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41" name="Google Shape;741;p44"/>
          <p:cNvSpPr txBox="1"/>
          <p:nvPr/>
        </p:nvSpPr>
        <p:spPr>
          <a:xfrm>
            <a:off x="6117325" y="2036388"/>
            <a:ext cx="8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Linecard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2" name="Google Shape;742;p44"/>
          <p:cNvSpPr txBox="1"/>
          <p:nvPr/>
        </p:nvSpPr>
        <p:spPr>
          <a:xfrm>
            <a:off x="1505450" y="1999163"/>
            <a:ext cx="8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Linecard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44"/>
          <p:cNvSpPr txBox="1"/>
          <p:nvPr/>
        </p:nvSpPr>
        <p:spPr>
          <a:xfrm>
            <a:off x="3924750" y="1115475"/>
            <a:ext cx="130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Controller Card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4" name="Google Shape;744;p44"/>
          <p:cNvSpPr txBox="1"/>
          <p:nvPr/>
        </p:nvSpPr>
        <p:spPr>
          <a:xfrm>
            <a:off x="1452600" y="1029900"/>
            <a:ext cx="130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Chassis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" name="Google Shape;745;p44"/>
          <p:cNvSpPr/>
          <p:nvPr/>
        </p:nvSpPr>
        <p:spPr>
          <a:xfrm>
            <a:off x="1823075" y="2747100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4"/>
          <p:cNvSpPr/>
          <p:nvPr/>
        </p:nvSpPr>
        <p:spPr>
          <a:xfrm>
            <a:off x="1917375" y="2648475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Forwarding Chip(s)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" name="Google Shape;747;p44"/>
          <p:cNvSpPr/>
          <p:nvPr/>
        </p:nvSpPr>
        <p:spPr>
          <a:xfrm>
            <a:off x="2725825" y="2648475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Fabric Chip(s)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44"/>
          <p:cNvSpPr/>
          <p:nvPr/>
        </p:nvSpPr>
        <p:spPr>
          <a:xfrm>
            <a:off x="3720925" y="2261025"/>
            <a:ext cx="1544400" cy="2097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Fabric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49" name="Google Shape;749;p44"/>
          <p:cNvSpPr/>
          <p:nvPr/>
        </p:nvSpPr>
        <p:spPr>
          <a:xfrm>
            <a:off x="5697000" y="2648625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Fabric Chip(s)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44"/>
          <p:cNvSpPr/>
          <p:nvPr/>
        </p:nvSpPr>
        <p:spPr>
          <a:xfrm>
            <a:off x="3850525" y="2460825"/>
            <a:ext cx="1544400" cy="2097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Fabric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751" name="Google Shape;751;p44"/>
          <p:cNvCxnSpPr>
            <a:stCxn id="747" idx="3"/>
            <a:endCxn id="748" idx="1"/>
          </p:cNvCxnSpPr>
          <p:nvPr/>
        </p:nvCxnSpPr>
        <p:spPr>
          <a:xfrm>
            <a:off x="3436825" y="3139425"/>
            <a:ext cx="284100" cy="170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44"/>
          <p:cNvCxnSpPr>
            <a:stCxn id="747" idx="3"/>
            <a:endCxn id="750" idx="1"/>
          </p:cNvCxnSpPr>
          <p:nvPr/>
        </p:nvCxnSpPr>
        <p:spPr>
          <a:xfrm>
            <a:off x="3436825" y="3139425"/>
            <a:ext cx="413700" cy="37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" name="Google Shape;753;p44"/>
          <p:cNvCxnSpPr>
            <a:stCxn id="747" idx="3"/>
            <a:endCxn id="754" idx="1"/>
          </p:cNvCxnSpPr>
          <p:nvPr/>
        </p:nvCxnSpPr>
        <p:spPr>
          <a:xfrm>
            <a:off x="3436825" y="3139425"/>
            <a:ext cx="543900" cy="5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" name="Google Shape;755;p44"/>
          <p:cNvCxnSpPr>
            <a:stCxn id="754" idx="3"/>
            <a:endCxn id="749" idx="1"/>
          </p:cNvCxnSpPr>
          <p:nvPr/>
        </p:nvCxnSpPr>
        <p:spPr>
          <a:xfrm flipH="1" rot="10800000">
            <a:off x="5525100" y="3139575"/>
            <a:ext cx="171900" cy="55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" name="Google Shape;756;p44"/>
          <p:cNvCxnSpPr>
            <a:stCxn id="750" idx="3"/>
            <a:endCxn id="749" idx="1"/>
          </p:cNvCxnSpPr>
          <p:nvPr/>
        </p:nvCxnSpPr>
        <p:spPr>
          <a:xfrm flipH="1" rot="10800000">
            <a:off x="5394925" y="3139575"/>
            <a:ext cx="302100" cy="37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" name="Google Shape;757;p44"/>
          <p:cNvCxnSpPr>
            <a:endCxn id="749" idx="1"/>
          </p:cNvCxnSpPr>
          <p:nvPr/>
        </p:nvCxnSpPr>
        <p:spPr>
          <a:xfrm flipH="1" rot="10800000">
            <a:off x="5265300" y="3139575"/>
            <a:ext cx="431700" cy="170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4"/>
          <p:cNvSpPr/>
          <p:nvPr/>
        </p:nvSpPr>
        <p:spPr>
          <a:xfrm>
            <a:off x="3980700" y="2648625"/>
            <a:ext cx="1544400" cy="2097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Fabric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8" name="Google Shape;758;p44"/>
          <p:cNvSpPr/>
          <p:nvPr/>
        </p:nvSpPr>
        <p:spPr>
          <a:xfrm>
            <a:off x="6496275" y="2681288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9" name="Google Shape;759;p44"/>
          <p:cNvCxnSpPr>
            <a:stCxn id="758" idx="3"/>
            <a:endCxn id="737" idx="3"/>
          </p:cNvCxnSpPr>
          <p:nvPr/>
        </p:nvCxnSpPr>
        <p:spPr>
          <a:xfrm flipH="1" rot="10800000">
            <a:off x="7207275" y="2384738"/>
            <a:ext cx="277800" cy="787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44"/>
          <p:cNvCxnSpPr>
            <a:stCxn id="758" idx="3"/>
            <a:endCxn id="736" idx="3"/>
          </p:cNvCxnSpPr>
          <p:nvPr/>
        </p:nvCxnSpPr>
        <p:spPr>
          <a:xfrm flipH="1" rot="10800000">
            <a:off x="7207275" y="2592338"/>
            <a:ext cx="277800" cy="57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44"/>
          <p:cNvCxnSpPr>
            <a:stCxn id="758" idx="3"/>
            <a:endCxn id="735" idx="3"/>
          </p:cNvCxnSpPr>
          <p:nvPr/>
        </p:nvCxnSpPr>
        <p:spPr>
          <a:xfrm flipH="1" rot="10800000">
            <a:off x="7207275" y="2799938"/>
            <a:ext cx="277800" cy="372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44"/>
          <p:cNvCxnSpPr>
            <a:stCxn id="758" idx="3"/>
            <a:endCxn id="734" idx="3"/>
          </p:cNvCxnSpPr>
          <p:nvPr/>
        </p:nvCxnSpPr>
        <p:spPr>
          <a:xfrm flipH="1" rot="10800000">
            <a:off x="7207275" y="3007838"/>
            <a:ext cx="277800" cy="164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3" name="Google Shape;763;p44"/>
          <p:cNvSpPr/>
          <p:nvPr/>
        </p:nvSpPr>
        <p:spPr>
          <a:xfrm>
            <a:off x="6617075" y="2806025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Forwarding Chip(s)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4" name="Google Shape;764;p44"/>
          <p:cNvCxnSpPr>
            <a:stCxn id="763" idx="3"/>
            <a:endCxn id="733" idx="3"/>
          </p:cNvCxnSpPr>
          <p:nvPr/>
        </p:nvCxnSpPr>
        <p:spPr>
          <a:xfrm flipH="1" rot="10800000">
            <a:off x="7328075" y="3215675"/>
            <a:ext cx="156900" cy="81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5" name="Google Shape;765;p44"/>
          <p:cNvCxnSpPr>
            <a:stCxn id="763" idx="3"/>
            <a:endCxn id="732" idx="3"/>
          </p:cNvCxnSpPr>
          <p:nvPr/>
        </p:nvCxnSpPr>
        <p:spPr>
          <a:xfrm>
            <a:off x="7328075" y="3296975"/>
            <a:ext cx="156900" cy="12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44"/>
          <p:cNvCxnSpPr>
            <a:stCxn id="763" idx="3"/>
            <a:endCxn id="731" idx="3"/>
          </p:cNvCxnSpPr>
          <p:nvPr/>
        </p:nvCxnSpPr>
        <p:spPr>
          <a:xfrm>
            <a:off x="7328075" y="3296975"/>
            <a:ext cx="156900" cy="33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44"/>
          <p:cNvCxnSpPr>
            <a:stCxn id="763" idx="3"/>
            <a:endCxn id="730" idx="3"/>
          </p:cNvCxnSpPr>
          <p:nvPr/>
        </p:nvCxnSpPr>
        <p:spPr>
          <a:xfrm>
            <a:off x="7328075" y="3296975"/>
            <a:ext cx="156900" cy="5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8" name="Google Shape;768;p44"/>
          <p:cNvCxnSpPr>
            <a:stCxn id="725" idx="3"/>
            <a:endCxn id="745" idx="1"/>
          </p:cNvCxnSpPr>
          <p:nvPr/>
        </p:nvCxnSpPr>
        <p:spPr>
          <a:xfrm flipH="1" rot="10800000">
            <a:off x="1674700" y="3238125"/>
            <a:ext cx="148500" cy="62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44"/>
          <p:cNvCxnSpPr>
            <a:stCxn id="724" idx="3"/>
            <a:endCxn id="745" idx="1"/>
          </p:cNvCxnSpPr>
          <p:nvPr/>
        </p:nvCxnSpPr>
        <p:spPr>
          <a:xfrm flipH="1" rot="10800000">
            <a:off x="1674700" y="3238000"/>
            <a:ext cx="148500" cy="415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44"/>
          <p:cNvCxnSpPr>
            <a:stCxn id="723" idx="3"/>
            <a:endCxn id="745" idx="1"/>
          </p:cNvCxnSpPr>
          <p:nvPr/>
        </p:nvCxnSpPr>
        <p:spPr>
          <a:xfrm flipH="1" rot="10800000">
            <a:off x="1674700" y="3238175"/>
            <a:ext cx="148500" cy="20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44"/>
          <p:cNvCxnSpPr>
            <a:stCxn id="722" idx="3"/>
            <a:endCxn id="745" idx="1"/>
          </p:cNvCxnSpPr>
          <p:nvPr/>
        </p:nvCxnSpPr>
        <p:spPr>
          <a:xfrm>
            <a:off x="1674700" y="3238050"/>
            <a:ext cx="148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2" name="Google Shape;772;p44"/>
          <p:cNvCxnSpPr>
            <a:stCxn id="718" idx="3"/>
            <a:endCxn id="746" idx="1"/>
          </p:cNvCxnSpPr>
          <p:nvPr/>
        </p:nvCxnSpPr>
        <p:spPr>
          <a:xfrm>
            <a:off x="1674700" y="2407150"/>
            <a:ext cx="242700" cy="732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44"/>
          <p:cNvCxnSpPr>
            <a:stCxn id="719" idx="3"/>
            <a:endCxn id="746" idx="1"/>
          </p:cNvCxnSpPr>
          <p:nvPr/>
        </p:nvCxnSpPr>
        <p:spPr>
          <a:xfrm>
            <a:off x="1674700" y="2614875"/>
            <a:ext cx="242700" cy="52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44"/>
          <p:cNvCxnSpPr>
            <a:stCxn id="720" idx="3"/>
            <a:endCxn id="746" idx="1"/>
          </p:cNvCxnSpPr>
          <p:nvPr/>
        </p:nvCxnSpPr>
        <p:spPr>
          <a:xfrm>
            <a:off x="1674700" y="2822600"/>
            <a:ext cx="242700" cy="316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44"/>
          <p:cNvCxnSpPr>
            <a:stCxn id="721" idx="3"/>
            <a:endCxn id="746" idx="1"/>
          </p:cNvCxnSpPr>
          <p:nvPr/>
        </p:nvCxnSpPr>
        <p:spPr>
          <a:xfrm>
            <a:off x="1674700" y="3030325"/>
            <a:ext cx="242700" cy="109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6" name="Google Shape;776;p44"/>
          <p:cNvSpPr/>
          <p:nvPr/>
        </p:nvSpPr>
        <p:spPr>
          <a:xfrm>
            <a:off x="1130700" y="2398278"/>
            <a:ext cx="6914125" cy="1440875"/>
          </a:xfrm>
          <a:custGeom>
            <a:rect b="b" l="l" r="r" t="t"/>
            <a:pathLst>
              <a:path extrusionOk="0" h="57635" w="276565">
                <a:moveTo>
                  <a:pt x="0" y="985"/>
                </a:moveTo>
                <a:cubicBezTo>
                  <a:pt x="7243" y="-460"/>
                  <a:pt x="15606" y="-554"/>
                  <a:pt x="22062" y="3034"/>
                </a:cubicBezTo>
                <a:cubicBezTo>
                  <a:pt x="28014" y="6342"/>
                  <a:pt x="30799" y="13505"/>
                  <a:pt x="35614" y="18320"/>
                </a:cubicBezTo>
                <a:cubicBezTo>
                  <a:pt x="41750" y="24456"/>
                  <a:pt x="50886" y="27253"/>
                  <a:pt x="59410" y="28878"/>
                </a:cubicBezTo>
                <a:cubicBezTo>
                  <a:pt x="73497" y="31564"/>
                  <a:pt x="88115" y="29560"/>
                  <a:pt x="102431" y="28721"/>
                </a:cubicBezTo>
                <a:cubicBezTo>
                  <a:pt x="128565" y="27189"/>
                  <a:pt x="154731" y="25726"/>
                  <a:pt x="180910" y="25726"/>
                </a:cubicBezTo>
                <a:cubicBezTo>
                  <a:pt x="188790" y="25726"/>
                  <a:pt x="196775" y="24118"/>
                  <a:pt x="204548" y="25411"/>
                </a:cubicBezTo>
                <a:cubicBezTo>
                  <a:pt x="213837" y="26956"/>
                  <a:pt x="223866" y="27762"/>
                  <a:pt x="231810" y="32818"/>
                </a:cubicBezTo>
                <a:cubicBezTo>
                  <a:pt x="240056" y="38066"/>
                  <a:pt x="243338" y="49399"/>
                  <a:pt x="251824" y="54250"/>
                </a:cubicBezTo>
                <a:cubicBezTo>
                  <a:pt x="259048" y="58379"/>
                  <a:pt x="268245" y="57559"/>
                  <a:pt x="276565" y="57559"/>
                </a:cubicBezTo>
              </a:path>
            </a:pathLst>
          </a:cu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77" name="Google Shape;777;p44"/>
          <p:cNvSpPr txBox="1"/>
          <p:nvPr>
            <p:ph idx="1" type="body"/>
          </p:nvPr>
        </p:nvSpPr>
        <p:spPr>
          <a:xfrm>
            <a:off x="107050" y="402200"/>
            <a:ext cx="8909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User</a:t>
            </a:r>
            <a:r>
              <a:rPr lang="en"/>
              <a:t> packet: Forward according to installed routes.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Packets – Control Plane Traffic</a:t>
            </a:r>
            <a:endParaRPr/>
          </a:p>
        </p:txBody>
      </p:sp>
      <p:sp>
        <p:nvSpPr>
          <p:cNvPr id="783" name="Google Shape;783;p45"/>
          <p:cNvSpPr/>
          <p:nvPr/>
        </p:nvSpPr>
        <p:spPr>
          <a:xfrm>
            <a:off x="1452600" y="1017725"/>
            <a:ext cx="6248400" cy="3891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5"/>
          <p:cNvSpPr/>
          <p:nvPr/>
        </p:nvSpPr>
        <p:spPr>
          <a:xfrm>
            <a:off x="1536225" y="2026900"/>
            <a:ext cx="1473300" cy="265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5"/>
          <p:cNvSpPr/>
          <p:nvPr/>
        </p:nvSpPr>
        <p:spPr>
          <a:xfrm>
            <a:off x="1391200" y="233095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5"/>
          <p:cNvSpPr/>
          <p:nvPr/>
        </p:nvSpPr>
        <p:spPr>
          <a:xfrm>
            <a:off x="1391200" y="253867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45"/>
          <p:cNvSpPr/>
          <p:nvPr/>
        </p:nvSpPr>
        <p:spPr>
          <a:xfrm>
            <a:off x="1391200" y="274640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/>
          <p:nvPr/>
        </p:nvSpPr>
        <p:spPr>
          <a:xfrm>
            <a:off x="1391200" y="295412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45"/>
          <p:cNvSpPr/>
          <p:nvPr/>
        </p:nvSpPr>
        <p:spPr>
          <a:xfrm>
            <a:off x="1391200" y="316185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5"/>
          <p:cNvSpPr/>
          <p:nvPr/>
        </p:nvSpPr>
        <p:spPr>
          <a:xfrm>
            <a:off x="1391200" y="336957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45"/>
          <p:cNvSpPr/>
          <p:nvPr/>
        </p:nvSpPr>
        <p:spPr>
          <a:xfrm>
            <a:off x="1391200" y="357730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5"/>
          <p:cNvSpPr/>
          <p:nvPr/>
        </p:nvSpPr>
        <p:spPr>
          <a:xfrm>
            <a:off x="1391200" y="378502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5"/>
          <p:cNvSpPr/>
          <p:nvPr/>
        </p:nvSpPr>
        <p:spPr>
          <a:xfrm>
            <a:off x="3507625" y="1148425"/>
            <a:ext cx="1971000" cy="98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5"/>
          <p:cNvSpPr/>
          <p:nvPr/>
        </p:nvSpPr>
        <p:spPr>
          <a:xfrm>
            <a:off x="1895913" y="4218950"/>
            <a:ext cx="7539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Local CPU (x86)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45"/>
          <p:cNvSpPr/>
          <p:nvPr/>
        </p:nvSpPr>
        <p:spPr>
          <a:xfrm>
            <a:off x="4022875" y="1554925"/>
            <a:ext cx="940500" cy="47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Control Processor (x86)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45"/>
          <p:cNvSpPr/>
          <p:nvPr/>
        </p:nvSpPr>
        <p:spPr>
          <a:xfrm rot="10800000">
            <a:off x="6136600" y="2026900"/>
            <a:ext cx="1473300" cy="265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5"/>
          <p:cNvSpPr/>
          <p:nvPr/>
        </p:nvSpPr>
        <p:spPr>
          <a:xfrm rot="10800000">
            <a:off x="7485000" y="376250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/>
          <p:nvPr/>
        </p:nvSpPr>
        <p:spPr>
          <a:xfrm rot="10800000">
            <a:off x="7485000" y="355477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5"/>
          <p:cNvSpPr/>
          <p:nvPr/>
        </p:nvSpPr>
        <p:spPr>
          <a:xfrm rot="10800000">
            <a:off x="7485000" y="334705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/>
          <p:nvPr/>
        </p:nvSpPr>
        <p:spPr>
          <a:xfrm rot="10800000">
            <a:off x="7485000" y="313932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5"/>
          <p:cNvSpPr/>
          <p:nvPr/>
        </p:nvSpPr>
        <p:spPr>
          <a:xfrm rot="10800000">
            <a:off x="7485000" y="293160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/>
          <p:nvPr/>
        </p:nvSpPr>
        <p:spPr>
          <a:xfrm rot="10800000">
            <a:off x="7485000" y="272387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5"/>
          <p:cNvSpPr/>
          <p:nvPr/>
        </p:nvSpPr>
        <p:spPr>
          <a:xfrm rot="10800000">
            <a:off x="7485000" y="251615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/>
          <p:nvPr/>
        </p:nvSpPr>
        <p:spPr>
          <a:xfrm rot="10800000">
            <a:off x="7485000" y="230842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6496288" y="4218875"/>
            <a:ext cx="7539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Local CPU (x86)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6" name="Google Shape;806;p45"/>
          <p:cNvCxnSpPr>
            <a:stCxn id="784" idx="0"/>
            <a:endCxn id="793" idx="1"/>
          </p:cNvCxnSpPr>
          <p:nvPr/>
        </p:nvCxnSpPr>
        <p:spPr>
          <a:xfrm rot="-5400000">
            <a:off x="2696475" y="1215700"/>
            <a:ext cx="387600" cy="12348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07" name="Google Shape;807;p45"/>
          <p:cNvCxnSpPr>
            <a:stCxn id="793" idx="3"/>
            <a:endCxn id="796" idx="2"/>
          </p:cNvCxnSpPr>
          <p:nvPr/>
        </p:nvCxnSpPr>
        <p:spPr>
          <a:xfrm>
            <a:off x="5478625" y="1639375"/>
            <a:ext cx="1394700" cy="387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08" name="Google Shape;808;p45"/>
          <p:cNvSpPr txBox="1"/>
          <p:nvPr/>
        </p:nvSpPr>
        <p:spPr>
          <a:xfrm>
            <a:off x="6117325" y="2036388"/>
            <a:ext cx="8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Linecard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45"/>
          <p:cNvSpPr txBox="1"/>
          <p:nvPr/>
        </p:nvSpPr>
        <p:spPr>
          <a:xfrm>
            <a:off x="1505450" y="1999163"/>
            <a:ext cx="8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Linecard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45"/>
          <p:cNvSpPr txBox="1"/>
          <p:nvPr/>
        </p:nvSpPr>
        <p:spPr>
          <a:xfrm>
            <a:off x="3924750" y="1115475"/>
            <a:ext cx="130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Controller Card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1" name="Google Shape;811;p45"/>
          <p:cNvSpPr txBox="1"/>
          <p:nvPr/>
        </p:nvSpPr>
        <p:spPr>
          <a:xfrm>
            <a:off x="1452600" y="1029900"/>
            <a:ext cx="130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Chassis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45"/>
          <p:cNvSpPr/>
          <p:nvPr/>
        </p:nvSpPr>
        <p:spPr>
          <a:xfrm>
            <a:off x="1823075" y="2747100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5"/>
          <p:cNvSpPr/>
          <p:nvPr/>
        </p:nvSpPr>
        <p:spPr>
          <a:xfrm>
            <a:off x="1917375" y="2648475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Forwarding Chip(s)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4" name="Google Shape;814;p45"/>
          <p:cNvSpPr/>
          <p:nvPr/>
        </p:nvSpPr>
        <p:spPr>
          <a:xfrm>
            <a:off x="2725825" y="2648475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Fabric Chip(s)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5" name="Google Shape;815;p45"/>
          <p:cNvSpPr/>
          <p:nvPr/>
        </p:nvSpPr>
        <p:spPr>
          <a:xfrm>
            <a:off x="3720925" y="2261025"/>
            <a:ext cx="1544400" cy="2097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Fabric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16" name="Google Shape;816;p45"/>
          <p:cNvSpPr/>
          <p:nvPr/>
        </p:nvSpPr>
        <p:spPr>
          <a:xfrm>
            <a:off x="5697000" y="2648625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Fabric Chip(s)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45"/>
          <p:cNvSpPr/>
          <p:nvPr/>
        </p:nvSpPr>
        <p:spPr>
          <a:xfrm>
            <a:off x="3850525" y="2460825"/>
            <a:ext cx="1544400" cy="2097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Fabric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818" name="Google Shape;818;p45"/>
          <p:cNvCxnSpPr>
            <a:stCxn id="814" idx="3"/>
            <a:endCxn id="815" idx="1"/>
          </p:cNvCxnSpPr>
          <p:nvPr/>
        </p:nvCxnSpPr>
        <p:spPr>
          <a:xfrm>
            <a:off x="3436825" y="3139425"/>
            <a:ext cx="284100" cy="170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45"/>
          <p:cNvCxnSpPr>
            <a:stCxn id="814" idx="3"/>
            <a:endCxn id="817" idx="1"/>
          </p:cNvCxnSpPr>
          <p:nvPr/>
        </p:nvCxnSpPr>
        <p:spPr>
          <a:xfrm>
            <a:off x="3436825" y="3139425"/>
            <a:ext cx="413700" cy="37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45"/>
          <p:cNvCxnSpPr>
            <a:stCxn id="814" idx="3"/>
            <a:endCxn id="821" idx="1"/>
          </p:cNvCxnSpPr>
          <p:nvPr/>
        </p:nvCxnSpPr>
        <p:spPr>
          <a:xfrm>
            <a:off x="3436825" y="3139425"/>
            <a:ext cx="543900" cy="5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45"/>
          <p:cNvCxnSpPr>
            <a:stCxn id="821" idx="3"/>
            <a:endCxn id="816" idx="1"/>
          </p:cNvCxnSpPr>
          <p:nvPr/>
        </p:nvCxnSpPr>
        <p:spPr>
          <a:xfrm flipH="1" rot="10800000">
            <a:off x="5525100" y="3139575"/>
            <a:ext cx="171900" cy="55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3" name="Google Shape;823;p45"/>
          <p:cNvCxnSpPr>
            <a:stCxn id="817" idx="3"/>
            <a:endCxn id="816" idx="1"/>
          </p:cNvCxnSpPr>
          <p:nvPr/>
        </p:nvCxnSpPr>
        <p:spPr>
          <a:xfrm flipH="1" rot="10800000">
            <a:off x="5394925" y="3139575"/>
            <a:ext cx="302100" cy="37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45"/>
          <p:cNvCxnSpPr>
            <a:endCxn id="816" idx="1"/>
          </p:cNvCxnSpPr>
          <p:nvPr/>
        </p:nvCxnSpPr>
        <p:spPr>
          <a:xfrm flipH="1" rot="10800000">
            <a:off x="5265300" y="3139575"/>
            <a:ext cx="431700" cy="170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5"/>
          <p:cNvSpPr/>
          <p:nvPr/>
        </p:nvSpPr>
        <p:spPr>
          <a:xfrm>
            <a:off x="3980700" y="2648625"/>
            <a:ext cx="1544400" cy="2097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Fabric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45"/>
          <p:cNvSpPr/>
          <p:nvPr/>
        </p:nvSpPr>
        <p:spPr>
          <a:xfrm>
            <a:off x="6496275" y="2681288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6" name="Google Shape;826;p45"/>
          <p:cNvCxnSpPr>
            <a:stCxn id="825" idx="3"/>
            <a:endCxn id="804" idx="3"/>
          </p:cNvCxnSpPr>
          <p:nvPr/>
        </p:nvCxnSpPr>
        <p:spPr>
          <a:xfrm flipH="1" rot="10800000">
            <a:off x="7207275" y="2384738"/>
            <a:ext cx="277800" cy="787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7" name="Google Shape;827;p45"/>
          <p:cNvCxnSpPr>
            <a:stCxn id="825" idx="3"/>
            <a:endCxn id="803" idx="3"/>
          </p:cNvCxnSpPr>
          <p:nvPr/>
        </p:nvCxnSpPr>
        <p:spPr>
          <a:xfrm flipH="1" rot="10800000">
            <a:off x="7207275" y="2592338"/>
            <a:ext cx="277800" cy="57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45"/>
          <p:cNvCxnSpPr>
            <a:stCxn id="825" idx="3"/>
            <a:endCxn id="802" idx="3"/>
          </p:cNvCxnSpPr>
          <p:nvPr/>
        </p:nvCxnSpPr>
        <p:spPr>
          <a:xfrm flipH="1" rot="10800000">
            <a:off x="7207275" y="2799938"/>
            <a:ext cx="277800" cy="372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45"/>
          <p:cNvCxnSpPr>
            <a:stCxn id="825" idx="3"/>
            <a:endCxn id="801" idx="3"/>
          </p:cNvCxnSpPr>
          <p:nvPr/>
        </p:nvCxnSpPr>
        <p:spPr>
          <a:xfrm flipH="1" rot="10800000">
            <a:off x="7207275" y="3007838"/>
            <a:ext cx="277800" cy="164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0" name="Google Shape;830;p45"/>
          <p:cNvSpPr/>
          <p:nvPr/>
        </p:nvSpPr>
        <p:spPr>
          <a:xfrm>
            <a:off x="6617075" y="2806025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Forwarding Chip(s)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1" name="Google Shape;831;p45"/>
          <p:cNvCxnSpPr>
            <a:stCxn id="830" idx="3"/>
            <a:endCxn id="800" idx="3"/>
          </p:cNvCxnSpPr>
          <p:nvPr/>
        </p:nvCxnSpPr>
        <p:spPr>
          <a:xfrm flipH="1" rot="10800000">
            <a:off x="7328075" y="3215675"/>
            <a:ext cx="156900" cy="81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45"/>
          <p:cNvCxnSpPr>
            <a:stCxn id="830" idx="3"/>
            <a:endCxn id="799" idx="3"/>
          </p:cNvCxnSpPr>
          <p:nvPr/>
        </p:nvCxnSpPr>
        <p:spPr>
          <a:xfrm>
            <a:off x="7328075" y="3296975"/>
            <a:ext cx="156900" cy="12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45"/>
          <p:cNvCxnSpPr>
            <a:stCxn id="830" idx="3"/>
            <a:endCxn id="798" idx="3"/>
          </p:cNvCxnSpPr>
          <p:nvPr/>
        </p:nvCxnSpPr>
        <p:spPr>
          <a:xfrm>
            <a:off x="7328075" y="3296975"/>
            <a:ext cx="156900" cy="33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45"/>
          <p:cNvCxnSpPr>
            <a:stCxn id="830" idx="3"/>
            <a:endCxn id="797" idx="3"/>
          </p:cNvCxnSpPr>
          <p:nvPr/>
        </p:nvCxnSpPr>
        <p:spPr>
          <a:xfrm>
            <a:off x="7328075" y="3296975"/>
            <a:ext cx="156900" cy="5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45"/>
          <p:cNvCxnSpPr>
            <a:stCxn id="792" idx="3"/>
            <a:endCxn id="812" idx="1"/>
          </p:cNvCxnSpPr>
          <p:nvPr/>
        </p:nvCxnSpPr>
        <p:spPr>
          <a:xfrm flipH="1" rot="10800000">
            <a:off x="1674700" y="3238125"/>
            <a:ext cx="148500" cy="62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45"/>
          <p:cNvCxnSpPr>
            <a:stCxn id="791" idx="3"/>
            <a:endCxn id="812" idx="1"/>
          </p:cNvCxnSpPr>
          <p:nvPr/>
        </p:nvCxnSpPr>
        <p:spPr>
          <a:xfrm flipH="1" rot="10800000">
            <a:off x="1674700" y="3238000"/>
            <a:ext cx="148500" cy="415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7" name="Google Shape;837;p45"/>
          <p:cNvCxnSpPr>
            <a:stCxn id="790" idx="3"/>
            <a:endCxn id="812" idx="1"/>
          </p:cNvCxnSpPr>
          <p:nvPr/>
        </p:nvCxnSpPr>
        <p:spPr>
          <a:xfrm flipH="1" rot="10800000">
            <a:off x="1674700" y="3238175"/>
            <a:ext cx="148500" cy="20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45"/>
          <p:cNvCxnSpPr>
            <a:stCxn id="789" idx="3"/>
            <a:endCxn id="812" idx="1"/>
          </p:cNvCxnSpPr>
          <p:nvPr/>
        </p:nvCxnSpPr>
        <p:spPr>
          <a:xfrm>
            <a:off x="1674700" y="3238050"/>
            <a:ext cx="148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45"/>
          <p:cNvCxnSpPr>
            <a:stCxn id="785" idx="3"/>
            <a:endCxn id="813" idx="1"/>
          </p:cNvCxnSpPr>
          <p:nvPr/>
        </p:nvCxnSpPr>
        <p:spPr>
          <a:xfrm>
            <a:off x="1674700" y="2407150"/>
            <a:ext cx="242700" cy="732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0" name="Google Shape;840;p45"/>
          <p:cNvCxnSpPr>
            <a:stCxn id="786" idx="3"/>
            <a:endCxn id="813" idx="1"/>
          </p:cNvCxnSpPr>
          <p:nvPr/>
        </p:nvCxnSpPr>
        <p:spPr>
          <a:xfrm>
            <a:off x="1674700" y="2614875"/>
            <a:ext cx="242700" cy="52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1" name="Google Shape;841;p45"/>
          <p:cNvCxnSpPr>
            <a:stCxn id="787" idx="3"/>
            <a:endCxn id="813" idx="1"/>
          </p:cNvCxnSpPr>
          <p:nvPr/>
        </p:nvCxnSpPr>
        <p:spPr>
          <a:xfrm>
            <a:off x="1674700" y="2822600"/>
            <a:ext cx="242700" cy="316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2" name="Google Shape;842;p45"/>
          <p:cNvCxnSpPr>
            <a:stCxn id="788" idx="3"/>
            <a:endCxn id="813" idx="1"/>
          </p:cNvCxnSpPr>
          <p:nvPr/>
        </p:nvCxnSpPr>
        <p:spPr>
          <a:xfrm>
            <a:off x="1674700" y="3030325"/>
            <a:ext cx="242700" cy="109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3" name="Google Shape;843;p45"/>
          <p:cNvSpPr txBox="1"/>
          <p:nvPr>
            <p:ph idx="1" type="body"/>
          </p:nvPr>
        </p:nvSpPr>
        <p:spPr>
          <a:xfrm>
            <a:off x="107050" y="402200"/>
            <a:ext cx="8909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Control plane</a:t>
            </a:r>
            <a:r>
              <a:rPr lang="en"/>
              <a:t> traffic: Packets destined for this router (e.g. routing </a:t>
            </a:r>
            <a:r>
              <a:rPr lang="en"/>
              <a:t>advertisement</a:t>
            </a:r>
            <a:r>
              <a:rPr lang="en"/>
              <a:t>).</a:t>
            </a:r>
            <a:endParaRPr/>
          </a:p>
        </p:txBody>
      </p:sp>
      <p:sp>
        <p:nvSpPr>
          <p:cNvPr id="844" name="Google Shape;844;p45"/>
          <p:cNvSpPr/>
          <p:nvPr/>
        </p:nvSpPr>
        <p:spPr>
          <a:xfrm>
            <a:off x="992800" y="1675235"/>
            <a:ext cx="2887775" cy="1647750"/>
          </a:xfrm>
          <a:custGeom>
            <a:rect b="b" l="l" r="r" t="t"/>
            <a:pathLst>
              <a:path extrusionOk="0" h="65910" w="115511">
                <a:moveTo>
                  <a:pt x="0" y="34477"/>
                </a:moveTo>
                <a:cubicBezTo>
                  <a:pt x="11134" y="30766"/>
                  <a:pt x="26737" y="31973"/>
                  <a:pt x="34669" y="40623"/>
                </a:cubicBezTo>
                <a:cubicBezTo>
                  <a:pt x="39078" y="45431"/>
                  <a:pt x="36433" y="53729"/>
                  <a:pt x="39082" y="59691"/>
                </a:cubicBezTo>
                <a:cubicBezTo>
                  <a:pt x="41051" y="64122"/>
                  <a:pt x="47974" y="67164"/>
                  <a:pt x="52477" y="65364"/>
                </a:cubicBezTo>
                <a:cubicBezTo>
                  <a:pt x="65793" y="60041"/>
                  <a:pt x="55483" y="36294"/>
                  <a:pt x="52161" y="22343"/>
                </a:cubicBezTo>
                <a:cubicBezTo>
                  <a:pt x="51075" y="17781"/>
                  <a:pt x="46912" y="12827"/>
                  <a:pt x="49010" y="8633"/>
                </a:cubicBezTo>
                <a:cubicBezTo>
                  <a:pt x="52339" y="1979"/>
                  <a:pt x="63192" y="3665"/>
                  <a:pt x="70599" y="2960"/>
                </a:cubicBezTo>
                <a:cubicBezTo>
                  <a:pt x="85520" y="1540"/>
                  <a:pt x="100674" y="-1371"/>
                  <a:pt x="115511" y="754"/>
                </a:cubicBezTo>
              </a:path>
            </a:pathLst>
          </a:cu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Packets – Punt Traffic</a:t>
            </a:r>
            <a:endParaRPr/>
          </a:p>
        </p:txBody>
      </p:sp>
      <p:sp>
        <p:nvSpPr>
          <p:cNvPr id="850" name="Google Shape;850;p46"/>
          <p:cNvSpPr/>
          <p:nvPr/>
        </p:nvSpPr>
        <p:spPr>
          <a:xfrm>
            <a:off x="1452600" y="1017725"/>
            <a:ext cx="6248400" cy="3891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6"/>
          <p:cNvSpPr/>
          <p:nvPr/>
        </p:nvSpPr>
        <p:spPr>
          <a:xfrm>
            <a:off x="1536225" y="2026900"/>
            <a:ext cx="1473300" cy="265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6"/>
          <p:cNvSpPr/>
          <p:nvPr/>
        </p:nvSpPr>
        <p:spPr>
          <a:xfrm>
            <a:off x="1391200" y="233095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6"/>
          <p:cNvSpPr/>
          <p:nvPr/>
        </p:nvSpPr>
        <p:spPr>
          <a:xfrm>
            <a:off x="1391200" y="253867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6"/>
          <p:cNvSpPr/>
          <p:nvPr/>
        </p:nvSpPr>
        <p:spPr>
          <a:xfrm>
            <a:off x="1391200" y="274640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6"/>
          <p:cNvSpPr/>
          <p:nvPr/>
        </p:nvSpPr>
        <p:spPr>
          <a:xfrm>
            <a:off x="1391200" y="295412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6"/>
          <p:cNvSpPr/>
          <p:nvPr/>
        </p:nvSpPr>
        <p:spPr>
          <a:xfrm>
            <a:off x="1391200" y="316185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6"/>
          <p:cNvSpPr/>
          <p:nvPr/>
        </p:nvSpPr>
        <p:spPr>
          <a:xfrm>
            <a:off x="1391200" y="336957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6"/>
          <p:cNvSpPr/>
          <p:nvPr/>
        </p:nvSpPr>
        <p:spPr>
          <a:xfrm>
            <a:off x="1391200" y="357730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6"/>
          <p:cNvSpPr/>
          <p:nvPr/>
        </p:nvSpPr>
        <p:spPr>
          <a:xfrm>
            <a:off x="1391200" y="378502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6"/>
          <p:cNvSpPr/>
          <p:nvPr/>
        </p:nvSpPr>
        <p:spPr>
          <a:xfrm>
            <a:off x="3507625" y="1148425"/>
            <a:ext cx="1971000" cy="98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6"/>
          <p:cNvSpPr/>
          <p:nvPr/>
        </p:nvSpPr>
        <p:spPr>
          <a:xfrm>
            <a:off x="1895913" y="4218950"/>
            <a:ext cx="7539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Local CPU (x86)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2" name="Google Shape;862;p46"/>
          <p:cNvSpPr/>
          <p:nvPr/>
        </p:nvSpPr>
        <p:spPr>
          <a:xfrm>
            <a:off x="4022875" y="1554925"/>
            <a:ext cx="940500" cy="47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Control Processor (x86)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46"/>
          <p:cNvSpPr/>
          <p:nvPr/>
        </p:nvSpPr>
        <p:spPr>
          <a:xfrm rot="10800000">
            <a:off x="6136600" y="2026900"/>
            <a:ext cx="1473300" cy="265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46"/>
          <p:cNvSpPr/>
          <p:nvPr/>
        </p:nvSpPr>
        <p:spPr>
          <a:xfrm rot="10800000">
            <a:off x="7485000" y="376250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46"/>
          <p:cNvSpPr/>
          <p:nvPr/>
        </p:nvSpPr>
        <p:spPr>
          <a:xfrm rot="10800000">
            <a:off x="7485000" y="355477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46"/>
          <p:cNvSpPr/>
          <p:nvPr/>
        </p:nvSpPr>
        <p:spPr>
          <a:xfrm rot="10800000">
            <a:off x="7485000" y="334705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46"/>
          <p:cNvSpPr/>
          <p:nvPr/>
        </p:nvSpPr>
        <p:spPr>
          <a:xfrm rot="10800000">
            <a:off x="7485000" y="313932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6"/>
          <p:cNvSpPr/>
          <p:nvPr/>
        </p:nvSpPr>
        <p:spPr>
          <a:xfrm rot="10800000">
            <a:off x="7485000" y="293160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46"/>
          <p:cNvSpPr/>
          <p:nvPr/>
        </p:nvSpPr>
        <p:spPr>
          <a:xfrm rot="10800000">
            <a:off x="7485000" y="272387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6"/>
          <p:cNvSpPr/>
          <p:nvPr/>
        </p:nvSpPr>
        <p:spPr>
          <a:xfrm rot="10800000">
            <a:off x="7485000" y="2516150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46"/>
          <p:cNvSpPr/>
          <p:nvPr/>
        </p:nvSpPr>
        <p:spPr>
          <a:xfrm rot="10800000">
            <a:off x="7485000" y="2308425"/>
            <a:ext cx="283500" cy="152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6"/>
          <p:cNvSpPr/>
          <p:nvPr/>
        </p:nvSpPr>
        <p:spPr>
          <a:xfrm>
            <a:off x="6496288" y="4218875"/>
            <a:ext cx="753900" cy="36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Local CPU (x86)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3" name="Google Shape;873;p46"/>
          <p:cNvCxnSpPr>
            <a:stCxn id="851" idx="0"/>
            <a:endCxn id="860" idx="1"/>
          </p:cNvCxnSpPr>
          <p:nvPr/>
        </p:nvCxnSpPr>
        <p:spPr>
          <a:xfrm rot="-5400000">
            <a:off x="2696475" y="1215700"/>
            <a:ext cx="387600" cy="12348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74" name="Google Shape;874;p46"/>
          <p:cNvCxnSpPr>
            <a:stCxn id="860" idx="3"/>
            <a:endCxn id="863" idx="2"/>
          </p:cNvCxnSpPr>
          <p:nvPr/>
        </p:nvCxnSpPr>
        <p:spPr>
          <a:xfrm>
            <a:off x="5478625" y="1639375"/>
            <a:ext cx="1394700" cy="387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75" name="Google Shape;875;p46"/>
          <p:cNvSpPr txBox="1"/>
          <p:nvPr/>
        </p:nvSpPr>
        <p:spPr>
          <a:xfrm>
            <a:off x="6117325" y="2036388"/>
            <a:ext cx="8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Linecard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6" name="Google Shape;876;p46"/>
          <p:cNvSpPr txBox="1"/>
          <p:nvPr/>
        </p:nvSpPr>
        <p:spPr>
          <a:xfrm>
            <a:off x="1505450" y="1999163"/>
            <a:ext cx="8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Linecard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7" name="Google Shape;877;p46"/>
          <p:cNvSpPr txBox="1"/>
          <p:nvPr/>
        </p:nvSpPr>
        <p:spPr>
          <a:xfrm>
            <a:off x="3924750" y="1115475"/>
            <a:ext cx="130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Controller Card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8" name="Google Shape;878;p46"/>
          <p:cNvSpPr txBox="1"/>
          <p:nvPr/>
        </p:nvSpPr>
        <p:spPr>
          <a:xfrm>
            <a:off x="1452600" y="1029900"/>
            <a:ext cx="130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Chassis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9" name="Google Shape;879;p46"/>
          <p:cNvSpPr/>
          <p:nvPr/>
        </p:nvSpPr>
        <p:spPr>
          <a:xfrm>
            <a:off x="1823075" y="2747100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6"/>
          <p:cNvSpPr/>
          <p:nvPr/>
        </p:nvSpPr>
        <p:spPr>
          <a:xfrm>
            <a:off x="1917375" y="2648475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Forwarding Chip(s)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1" name="Google Shape;881;p46"/>
          <p:cNvSpPr/>
          <p:nvPr/>
        </p:nvSpPr>
        <p:spPr>
          <a:xfrm>
            <a:off x="2725825" y="2648475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Fabric Chip(s)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2" name="Google Shape;882;p46"/>
          <p:cNvSpPr/>
          <p:nvPr/>
        </p:nvSpPr>
        <p:spPr>
          <a:xfrm>
            <a:off x="3720925" y="2261025"/>
            <a:ext cx="1544400" cy="2097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Fabric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83" name="Google Shape;883;p46"/>
          <p:cNvSpPr/>
          <p:nvPr/>
        </p:nvSpPr>
        <p:spPr>
          <a:xfrm>
            <a:off x="5697000" y="2648625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Fabric Chip(s)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4" name="Google Shape;884;p46"/>
          <p:cNvSpPr/>
          <p:nvPr/>
        </p:nvSpPr>
        <p:spPr>
          <a:xfrm>
            <a:off x="3850525" y="2460825"/>
            <a:ext cx="1544400" cy="2097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roid Sans"/>
                <a:ea typeface="Droid Sans"/>
                <a:cs typeface="Droid Sans"/>
                <a:sym typeface="Droid Sans"/>
              </a:rPr>
              <a:t>Fabric</a:t>
            </a:r>
            <a:endParaRPr sz="800"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885" name="Google Shape;885;p46"/>
          <p:cNvCxnSpPr>
            <a:stCxn id="881" idx="3"/>
            <a:endCxn id="882" idx="1"/>
          </p:cNvCxnSpPr>
          <p:nvPr/>
        </p:nvCxnSpPr>
        <p:spPr>
          <a:xfrm>
            <a:off x="3436825" y="3139425"/>
            <a:ext cx="284100" cy="170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6" name="Google Shape;886;p46"/>
          <p:cNvCxnSpPr>
            <a:stCxn id="881" idx="3"/>
            <a:endCxn id="884" idx="1"/>
          </p:cNvCxnSpPr>
          <p:nvPr/>
        </p:nvCxnSpPr>
        <p:spPr>
          <a:xfrm>
            <a:off x="3436825" y="3139425"/>
            <a:ext cx="413700" cy="37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46"/>
          <p:cNvCxnSpPr>
            <a:stCxn id="881" idx="3"/>
            <a:endCxn id="888" idx="1"/>
          </p:cNvCxnSpPr>
          <p:nvPr/>
        </p:nvCxnSpPr>
        <p:spPr>
          <a:xfrm>
            <a:off x="3436825" y="3139425"/>
            <a:ext cx="543900" cy="5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46"/>
          <p:cNvCxnSpPr>
            <a:stCxn id="888" idx="3"/>
            <a:endCxn id="883" idx="1"/>
          </p:cNvCxnSpPr>
          <p:nvPr/>
        </p:nvCxnSpPr>
        <p:spPr>
          <a:xfrm flipH="1" rot="10800000">
            <a:off x="5525100" y="3139575"/>
            <a:ext cx="171900" cy="55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46"/>
          <p:cNvCxnSpPr>
            <a:stCxn id="884" idx="3"/>
            <a:endCxn id="883" idx="1"/>
          </p:cNvCxnSpPr>
          <p:nvPr/>
        </p:nvCxnSpPr>
        <p:spPr>
          <a:xfrm flipH="1" rot="10800000">
            <a:off x="5394925" y="3139575"/>
            <a:ext cx="302100" cy="37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1" name="Google Shape;891;p46"/>
          <p:cNvCxnSpPr>
            <a:endCxn id="883" idx="1"/>
          </p:cNvCxnSpPr>
          <p:nvPr/>
        </p:nvCxnSpPr>
        <p:spPr>
          <a:xfrm flipH="1" rot="10800000">
            <a:off x="5265300" y="3139575"/>
            <a:ext cx="431700" cy="170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8" name="Google Shape;888;p46"/>
          <p:cNvSpPr/>
          <p:nvPr/>
        </p:nvSpPr>
        <p:spPr>
          <a:xfrm>
            <a:off x="3980700" y="2648625"/>
            <a:ext cx="1544400" cy="2097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Fabric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46"/>
          <p:cNvSpPr/>
          <p:nvPr/>
        </p:nvSpPr>
        <p:spPr>
          <a:xfrm>
            <a:off x="6496275" y="2681288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3" name="Google Shape;893;p46"/>
          <p:cNvCxnSpPr>
            <a:stCxn id="892" idx="3"/>
            <a:endCxn id="871" idx="3"/>
          </p:cNvCxnSpPr>
          <p:nvPr/>
        </p:nvCxnSpPr>
        <p:spPr>
          <a:xfrm flipH="1" rot="10800000">
            <a:off x="7207275" y="2384738"/>
            <a:ext cx="277800" cy="787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46"/>
          <p:cNvCxnSpPr>
            <a:stCxn id="892" idx="3"/>
            <a:endCxn id="870" idx="3"/>
          </p:cNvCxnSpPr>
          <p:nvPr/>
        </p:nvCxnSpPr>
        <p:spPr>
          <a:xfrm flipH="1" rot="10800000">
            <a:off x="7207275" y="2592338"/>
            <a:ext cx="277800" cy="57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46"/>
          <p:cNvCxnSpPr>
            <a:stCxn id="892" idx="3"/>
            <a:endCxn id="869" idx="3"/>
          </p:cNvCxnSpPr>
          <p:nvPr/>
        </p:nvCxnSpPr>
        <p:spPr>
          <a:xfrm flipH="1" rot="10800000">
            <a:off x="7207275" y="2799938"/>
            <a:ext cx="277800" cy="372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46"/>
          <p:cNvCxnSpPr>
            <a:stCxn id="892" idx="3"/>
            <a:endCxn id="868" idx="3"/>
          </p:cNvCxnSpPr>
          <p:nvPr/>
        </p:nvCxnSpPr>
        <p:spPr>
          <a:xfrm flipH="1" rot="10800000">
            <a:off x="7207275" y="3007838"/>
            <a:ext cx="277800" cy="164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6"/>
          <p:cNvSpPr/>
          <p:nvPr/>
        </p:nvSpPr>
        <p:spPr>
          <a:xfrm>
            <a:off x="6617075" y="2806025"/>
            <a:ext cx="711000" cy="98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Forwarding Chip(s)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8" name="Google Shape;898;p46"/>
          <p:cNvCxnSpPr>
            <a:stCxn id="897" idx="3"/>
            <a:endCxn id="867" idx="3"/>
          </p:cNvCxnSpPr>
          <p:nvPr/>
        </p:nvCxnSpPr>
        <p:spPr>
          <a:xfrm flipH="1" rot="10800000">
            <a:off x="7328075" y="3215675"/>
            <a:ext cx="156900" cy="81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46"/>
          <p:cNvCxnSpPr>
            <a:stCxn id="897" idx="3"/>
            <a:endCxn id="866" idx="3"/>
          </p:cNvCxnSpPr>
          <p:nvPr/>
        </p:nvCxnSpPr>
        <p:spPr>
          <a:xfrm>
            <a:off x="7328075" y="3296975"/>
            <a:ext cx="156900" cy="12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0" name="Google Shape;900;p46"/>
          <p:cNvCxnSpPr>
            <a:stCxn id="897" idx="3"/>
            <a:endCxn id="865" idx="3"/>
          </p:cNvCxnSpPr>
          <p:nvPr/>
        </p:nvCxnSpPr>
        <p:spPr>
          <a:xfrm>
            <a:off x="7328075" y="3296975"/>
            <a:ext cx="156900" cy="33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1" name="Google Shape;901;p46"/>
          <p:cNvCxnSpPr>
            <a:stCxn id="897" idx="3"/>
            <a:endCxn id="864" idx="3"/>
          </p:cNvCxnSpPr>
          <p:nvPr/>
        </p:nvCxnSpPr>
        <p:spPr>
          <a:xfrm>
            <a:off x="7328075" y="3296975"/>
            <a:ext cx="156900" cy="54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2" name="Google Shape;902;p46"/>
          <p:cNvCxnSpPr>
            <a:stCxn id="859" idx="3"/>
            <a:endCxn id="879" idx="1"/>
          </p:cNvCxnSpPr>
          <p:nvPr/>
        </p:nvCxnSpPr>
        <p:spPr>
          <a:xfrm flipH="1" rot="10800000">
            <a:off x="1674700" y="3238125"/>
            <a:ext cx="148500" cy="62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46"/>
          <p:cNvCxnSpPr>
            <a:stCxn id="858" idx="3"/>
            <a:endCxn id="879" idx="1"/>
          </p:cNvCxnSpPr>
          <p:nvPr/>
        </p:nvCxnSpPr>
        <p:spPr>
          <a:xfrm flipH="1" rot="10800000">
            <a:off x="1674700" y="3238000"/>
            <a:ext cx="148500" cy="415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46"/>
          <p:cNvCxnSpPr>
            <a:stCxn id="857" idx="3"/>
            <a:endCxn id="879" idx="1"/>
          </p:cNvCxnSpPr>
          <p:nvPr/>
        </p:nvCxnSpPr>
        <p:spPr>
          <a:xfrm flipH="1" rot="10800000">
            <a:off x="1674700" y="3238175"/>
            <a:ext cx="148500" cy="20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5" name="Google Shape;905;p46"/>
          <p:cNvCxnSpPr>
            <a:stCxn id="856" idx="3"/>
            <a:endCxn id="879" idx="1"/>
          </p:cNvCxnSpPr>
          <p:nvPr/>
        </p:nvCxnSpPr>
        <p:spPr>
          <a:xfrm>
            <a:off x="1674700" y="3238050"/>
            <a:ext cx="148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6" name="Google Shape;906;p46"/>
          <p:cNvCxnSpPr>
            <a:stCxn id="852" idx="3"/>
            <a:endCxn id="880" idx="1"/>
          </p:cNvCxnSpPr>
          <p:nvPr/>
        </p:nvCxnSpPr>
        <p:spPr>
          <a:xfrm>
            <a:off x="1674700" y="2407150"/>
            <a:ext cx="242700" cy="732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7" name="Google Shape;907;p46"/>
          <p:cNvCxnSpPr>
            <a:stCxn id="853" idx="3"/>
            <a:endCxn id="880" idx="1"/>
          </p:cNvCxnSpPr>
          <p:nvPr/>
        </p:nvCxnSpPr>
        <p:spPr>
          <a:xfrm>
            <a:off x="1674700" y="2614875"/>
            <a:ext cx="242700" cy="52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46"/>
          <p:cNvCxnSpPr>
            <a:stCxn id="854" idx="3"/>
            <a:endCxn id="880" idx="1"/>
          </p:cNvCxnSpPr>
          <p:nvPr/>
        </p:nvCxnSpPr>
        <p:spPr>
          <a:xfrm>
            <a:off x="1674700" y="2822600"/>
            <a:ext cx="242700" cy="316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9" name="Google Shape;909;p46"/>
          <p:cNvCxnSpPr>
            <a:stCxn id="855" idx="3"/>
            <a:endCxn id="880" idx="1"/>
          </p:cNvCxnSpPr>
          <p:nvPr/>
        </p:nvCxnSpPr>
        <p:spPr>
          <a:xfrm>
            <a:off x="1674700" y="3030325"/>
            <a:ext cx="242700" cy="109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0" name="Google Shape;910;p46"/>
          <p:cNvSpPr txBox="1"/>
          <p:nvPr>
            <p:ph idx="1" type="body"/>
          </p:nvPr>
        </p:nvSpPr>
        <p:spPr>
          <a:xfrm>
            <a:off x="107050" y="402200"/>
            <a:ext cx="89097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Punt</a:t>
            </a:r>
            <a:r>
              <a:rPr lang="en"/>
              <a:t> traffic: User packets that need extra processing (e.g. TTL expired).</a:t>
            </a:r>
            <a:endParaRPr/>
          </a:p>
        </p:txBody>
      </p:sp>
      <p:sp>
        <p:nvSpPr>
          <p:cNvPr id="911" name="Google Shape;911;p46"/>
          <p:cNvSpPr/>
          <p:nvPr/>
        </p:nvSpPr>
        <p:spPr>
          <a:xfrm>
            <a:off x="992800" y="1675235"/>
            <a:ext cx="2887775" cy="1647750"/>
          </a:xfrm>
          <a:custGeom>
            <a:rect b="b" l="l" r="r" t="t"/>
            <a:pathLst>
              <a:path extrusionOk="0" h="65910" w="115511">
                <a:moveTo>
                  <a:pt x="0" y="34477"/>
                </a:moveTo>
                <a:cubicBezTo>
                  <a:pt x="11134" y="30766"/>
                  <a:pt x="26737" y="31973"/>
                  <a:pt x="34669" y="40623"/>
                </a:cubicBezTo>
                <a:cubicBezTo>
                  <a:pt x="39078" y="45431"/>
                  <a:pt x="36433" y="53729"/>
                  <a:pt x="39082" y="59691"/>
                </a:cubicBezTo>
                <a:cubicBezTo>
                  <a:pt x="41051" y="64122"/>
                  <a:pt x="47974" y="67164"/>
                  <a:pt x="52477" y="65364"/>
                </a:cubicBezTo>
                <a:cubicBezTo>
                  <a:pt x="65793" y="60041"/>
                  <a:pt x="55483" y="36294"/>
                  <a:pt x="52161" y="22343"/>
                </a:cubicBezTo>
                <a:cubicBezTo>
                  <a:pt x="51075" y="17781"/>
                  <a:pt x="46912" y="12827"/>
                  <a:pt x="49010" y="8633"/>
                </a:cubicBezTo>
                <a:cubicBezTo>
                  <a:pt x="52339" y="1979"/>
                  <a:pt x="63192" y="3665"/>
                  <a:pt x="70599" y="2960"/>
                </a:cubicBezTo>
                <a:cubicBezTo>
                  <a:pt x="85520" y="1540"/>
                  <a:pt x="100674" y="-1371"/>
                  <a:pt x="115511" y="754"/>
                </a:cubicBezTo>
              </a:path>
            </a:pathLst>
          </a:cu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Routers</a:t>
            </a:r>
            <a:endParaRPr/>
          </a:p>
        </p:txBody>
      </p:sp>
      <p:sp>
        <p:nvSpPr>
          <p:cNvPr id="917" name="Google Shape;917;p47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build routers like this? Why not just use a general-purpose CPU?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Reason: </a:t>
            </a:r>
            <a:r>
              <a:rPr i="1" lang="en"/>
              <a:t>Scale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Assuming 64-byte packets and 400 Gbps, we have to process</a:t>
            </a:r>
            <a:br>
              <a:rPr lang="en"/>
            </a:br>
            <a:r>
              <a:rPr lang="en"/>
              <a:t>781 million packets, per second, per port.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Across 36 ports, the router has to process 56 billion packets per second.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can't achieve this scale in software.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could write software to forward one packet per 10ms = 0.00001s.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need to forward one packet per 10ns = 0.00000001s.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Router functionality must be implemented directly on hardware.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packets take the "fast path" in hardware.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use the "slow path" in software when necessary.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8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 Routers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Routers in Real Life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Router Components (Planes)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Packet Types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Forwarding in Hardware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Efficient Forwarding with Tries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923" name="Google Shape;923;p48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Forwarding in Hardware</a:t>
            </a:r>
            <a:endParaRPr/>
          </a:p>
        </p:txBody>
      </p:sp>
      <p:sp>
        <p:nvSpPr>
          <p:cNvPr id="924" name="Google Shape;924;p48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X, CS 168, Fall 2024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Forwarding Pipeline (</a:t>
            </a:r>
            <a:r>
              <a:rPr lang="en"/>
              <a:t>1/3</a:t>
            </a:r>
            <a:r>
              <a:rPr lang="en"/>
              <a:t>)</a:t>
            </a:r>
            <a:endParaRPr/>
          </a:p>
        </p:txBody>
      </p:sp>
      <p:sp>
        <p:nvSpPr>
          <p:cNvPr id="930" name="Google Shape;930;p49"/>
          <p:cNvSpPr txBox="1"/>
          <p:nvPr>
            <p:ph idx="1" type="body"/>
          </p:nvPr>
        </p:nvSpPr>
        <p:spPr>
          <a:xfrm>
            <a:off x="107050" y="402200"/>
            <a:ext cx="8909700" cy="29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a packet arrives, what does the input linecard need to do?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1. Receive the packet from other systems.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 (physical layer): Decode the optical/electrical signal into 1s and 0s.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 (link layer): Perform link-layer operations.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are implemented in hardware.</a:t>
            </a:r>
            <a:endParaRPr/>
          </a:p>
        </p:txBody>
      </p:sp>
      <p:sp>
        <p:nvSpPr>
          <p:cNvPr id="931" name="Google Shape;931;p49"/>
          <p:cNvSpPr/>
          <p:nvPr/>
        </p:nvSpPr>
        <p:spPr>
          <a:xfrm>
            <a:off x="429973" y="3795300"/>
            <a:ext cx="1648500" cy="674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2" name="Google Shape;932;p49"/>
          <p:cNvSpPr/>
          <p:nvPr/>
        </p:nvSpPr>
        <p:spPr>
          <a:xfrm>
            <a:off x="680200" y="3935850"/>
            <a:ext cx="5274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PHY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3" name="Google Shape;933;p49"/>
          <p:cNvSpPr/>
          <p:nvPr/>
        </p:nvSpPr>
        <p:spPr>
          <a:xfrm>
            <a:off x="1439251" y="3935850"/>
            <a:ext cx="5274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4" name="Google Shape;934;p49"/>
          <p:cNvSpPr txBox="1"/>
          <p:nvPr/>
        </p:nvSpPr>
        <p:spPr>
          <a:xfrm>
            <a:off x="838713" y="4556350"/>
            <a:ext cx="83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Hardware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5" name="Google Shape;935;p49"/>
          <p:cNvCxnSpPr>
            <a:endCxn id="932" idx="1"/>
          </p:cNvCxnSpPr>
          <p:nvPr/>
        </p:nvCxnSpPr>
        <p:spPr>
          <a:xfrm>
            <a:off x="263800" y="4132650"/>
            <a:ext cx="41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6" name="Google Shape;936;p49"/>
          <p:cNvCxnSpPr>
            <a:stCxn id="932" idx="3"/>
            <a:endCxn id="933" idx="1"/>
          </p:cNvCxnSpPr>
          <p:nvPr/>
        </p:nvCxnSpPr>
        <p:spPr>
          <a:xfrm>
            <a:off x="1207600" y="4132650"/>
            <a:ext cx="231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7" name="Google Shape;937;p49"/>
          <p:cNvCxnSpPr>
            <a:stCxn id="933" idx="3"/>
          </p:cNvCxnSpPr>
          <p:nvPr/>
        </p:nvCxnSpPr>
        <p:spPr>
          <a:xfrm>
            <a:off x="1966651" y="4132650"/>
            <a:ext cx="450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Forwarding Pipeline (2/3)</a:t>
            </a:r>
            <a:endParaRPr/>
          </a:p>
        </p:txBody>
      </p:sp>
      <p:sp>
        <p:nvSpPr>
          <p:cNvPr id="943" name="Google Shape;943;p50"/>
          <p:cNvSpPr txBox="1"/>
          <p:nvPr>
            <p:ph idx="1" type="body"/>
          </p:nvPr>
        </p:nvSpPr>
        <p:spPr>
          <a:xfrm>
            <a:off x="107050" y="402200"/>
            <a:ext cx="8909700" cy="29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a packet arrives, what does the input linecard need to do?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2. Process the packet.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Parse the packet to understand its headers, e.g. IPv4 or IPv6.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 up the next hop in the forwarding table.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the packet.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Decrement TTL, update checksum, fragment packet if it's too big, etc.</a:t>
            </a:r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429973" y="3795300"/>
            <a:ext cx="1648500" cy="674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5" name="Google Shape;945;p50"/>
          <p:cNvSpPr/>
          <p:nvPr/>
        </p:nvSpPr>
        <p:spPr>
          <a:xfrm>
            <a:off x="680200" y="3935850"/>
            <a:ext cx="5274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PHY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6" name="Google Shape;946;p50"/>
          <p:cNvSpPr/>
          <p:nvPr/>
        </p:nvSpPr>
        <p:spPr>
          <a:xfrm>
            <a:off x="1439251" y="3935850"/>
            <a:ext cx="5274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50"/>
          <p:cNvSpPr/>
          <p:nvPr/>
        </p:nvSpPr>
        <p:spPr>
          <a:xfrm>
            <a:off x="2234051" y="3795300"/>
            <a:ext cx="2959500" cy="6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8" name="Google Shape;948;p50"/>
          <p:cNvSpPr/>
          <p:nvPr/>
        </p:nvSpPr>
        <p:spPr>
          <a:xfrm>
            <a:off x="2416738" y="3935850"/>
            <a:ext cx="7338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9" name="Google Shape;949;p50"/>
          <p:cNvSpPr/>
          <p:nvPr/>
        </p:nvSpPr>
        <p:spPr>
          <a:xfrm>
            <a:off x="3352289" y="3935850"/>
            <a:ext cx="7338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Lookup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0" name="Google Shape;950;p50"/>
          <p:cNvSpPr/>
          <p:nvPr/>
        </p:nvSpPr>
        <p:spPr>
          <a:xfrm>
            <a:off x="4355119" y="3935850"/>
            <a:ext cx="7338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1" name="Google Shape;951;p50"/>
          <p:cNvSpPr txBox="1"/>
          <p:nvPr/>
        </p:nvSpPr>
        <p:spPr>
          <a:xfrm>
            <a:off x="838713" y="4556350"/>
            <a:ext cx="83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Hardware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2" name="Google Shape;952;p50"/>
          <p:cNvSpPr txBox="1"/>
          <p:nvPr/>
        </p:nvSpPr>
        <p:spPr>
          <a:xfrm>
            <a:off x="3047488" y="4556350"/>
            <a:ext cx="1343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Forwarding Chip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3" name="Google Shape;953;p50"/>
          <p:cNvCxnSpPr>
            <a:endCxn id="945" idx="1"/>
          </p:cNvCxnSpPr>
          <p:nvPr/>
        </p:nvCxnSpPr>
        <p:spPr>
          <a:xfrm>
            <a:off x="263800" y="4132650"/>
            <a:ext cx="41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4" name="Google Shape;954;p50"/>
          <p:cNvCxnSpPr>
            <a:stCxn id="945" idx="3"/>
            <a:endCxn id="946" idx="1"/>
          </p:cNvCxnSpPr>
          <p:nvPr/>
        </p:nvCxnSpPr>
        <p:spPr>
          <a:xfrm>
            <a:off x="1207600" y="4132650"/>
            <a:ext cx="231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5" name="Google Shape;955;p50"/>
          <p:cNvCxnSpPr>
            <a:stCxn id="946" idx="3"/>
            <a:endCxn id="948" idx="1"/>
          </p:cNvCxnSpPr>
          <p:nvPr/>
        </p:nvCxnSpPr>
        <p:spPr>
          <a:xfrm>
            <a:off x="1966651" y="4132650"/>
            <a:ext cx="450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6" name="Google Shape;956;p50"/>
          <p:cNvCxnSpPr>
            <a:stCxn id="948" idx="3"/>
            <a:endCxn id="949" idx="1"/>
          </p:cNvCxnSpPr>
          <p:nvPr/>
        </p:nvCxnSpPr>
        <p:spPr>
          <a:xfrm>
            <a:off x="3150538" y="4132650"/>
            <a:ext cx="201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7" name="Google Shape;957;p50"/>
          <p:cNvCxnSpPr>
            <a:stCxn id="949" idx="3"/>
            <a:endCxn id="950" idx="1"/>
          </p:cNvCxnSpPr>
          <p:nvPr/>
        </p:nvCxnSpPr>
        <p:spPr>
          <a:xfrm>
            <a:off x="4086089" y="4132650"/>
            <a:ext cx="269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8" name="Google Shape;958;p50"/>
          <p:cNvCxnSpPr>
            <a:stCxn id="950" idx="3"/>
          </p:cNvCxnSpPr>
          <p:nvPr/>
        </p:nvCxnSpPr>
        <p:spPr>
          <a:xfrm>
            <a:off x="5088919" y="4132650"/>
            <a:ext cx="308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5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Forwarding Pipeline (3/3)</a:t>
            </a:r>
            <a:endParaRPr/>
          </a:p>
        </p:txBody>
      </p:sp>
      <p:sp>
        <p:nvSpPr>
          <p:cNvPr id="964" name="Google Shape;964;p51"/>
          <p:cNvSpPr txBox="1"/>
          <p:nvPr>
            <p:ph idx="1" type="body"/>
          </p:nvPr>
        </p:nvSpPr>
        <p:spPr>
          <a:xfrm>
            <a:off x="107050" y="402200"/>
            <a:ext cx="8909700" cy="29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a packet arrives, what does the input linecard need to do?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3. Send the packet onwards.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Fabric interconnect chip sends packets to other linkcards via inter-chassis links.</a:t>
            </a:r>
            <a:endParaRPr/>
          </a:p>
        </p:txBody>
      </p:sp>
      <p:sp>
        <p:nvSpPr>
          <p:cNvPr id="965" name="Google Shape;965;p51"/>
          <p:cNvSpPr/>
          <p:nvPr/>
        </p:nvSpPr>
        <p:spPr>
          <a:xfrm>
            <a:off x="429973" y="3795300"/>
            <a:ext cx="1648500" cy="674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6" name="Google Shape;966;p51"/>
          <p:cNvSpPr/>
          <p:nvPr/>
        </p:nvSpPr>
        <p:spPr>
          <a:xfrm>
            <a:off x="680200" y="3935850"/>
            <a:ext cx="5274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PHY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51"/>
          <p:cNvSpPr/>
          <p:nvPr/>
        </p:nvSpPr>
        <p:spPr>
          <a:xfrm>
            <a:off x="1439251" y="3935850"/>
            <a:ext cx="5274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8" name="Google Shape;968;p51"/>
          <p:cNvSpPr/>
          <p:nvPr/>
        </p:nvSpPr>
        <p:spPr>
          <a:xfrm>
            <a:off x="2234051" y="3795300"/>
            <a:ext cx="2959500" cy="6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p51"/>
          <p:cNvSpPr/>
          <p:nvPr/>
        </p:nvSpPr>
        <p:spPr>
          <a:xfrm>
            <a:off x="2416738" y="3935850"/>
            <a:ext cx="7338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0" name="Google Shape;970;p51"/>
          <p:cNvSpPr/>
          <p:nvPr/>
        </p:nvSpPr>
        <p:spPr>
          <a:xfrm>
            <a:off x="3352289" y="3935850"/>
            <a:ext cx="7338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Lookup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1" name="Google Shape;971;p51"/>
          <p:cNvSpPr/>
          <p:nvPr/>
        </p:nvSpPr>
        <p:spPr>
          <a:xfrm>
            <a:off x="4355119" y="3935850"/>
            <a:ext cx="7338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2" name="Google Shape;972;p51"/>
          <p:cNvSpPr/>
          <p:nvPr/>
        </p:nvSpPr>
        <p:spPr>
          <a:xfrm>
            <a:off x="6438697" y="3795300"/>
            <a:ext cx="1053300" cy="6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Fabric Interconnect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73" name="Google Shape;973;p51"/>
          <p:cNvCxnSpPr>
            <a:stCxn id="972" idx="3"/>
          </p:cNvCxnSpPr>
          <p:nvPr/>
        </p:nvCxnSpPr>
        <p:spPr>
          <a:xfrm flipH="1" rot="10800000">
            <a:off x="7491997" y="3680850"/>
            <a:ext cx="451800" cy="45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" name="Google Shape;974;p51"/>
          <p:cNvCxnSpPr>
            <a:stCxn id="972" idx="3"/>
          </p:cNvCxnSpPr>
          <p:nvPr/>
        </p:nvCxnSpPr>
        <p:spPr>
          <a:xfrm flipH="1" rot="10800000">
            <a:off x="7491997" y="3994950"/>
            <a:ext cx="5136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51"/>
          <p:cNvCxnSpPr>
            <a:stCxn id="972" idx="3"/>
          </p:cNvCxnSpPr>
          <p:nvPr/>
        </p:nvCxnSpPr>
        <p:spPr>
          <a:xfrm>
            <a:off x="7491997" y="4132650"/>
            <a:ext cx="474600" cy="1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6" name="Google Shape;976;p51"/>
          <p:cNvCxnSpPr>
            <a:stCxn id="972" idx="3"/>
          </p:cNvCxnSpPr>
          <p:nvPr/>
        </p:nvCxnSpPr>
        <p:spPr>
          <a:xfrm>
            <a:off x="7491997" y="4132650"/>
            <a:ext cx="372000" cy="3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7" name="Google Shape;977;p51"/>
          <p:cNvSpPr txBox="1"/>
          <p:nvPr/>
        </p:nvSpPr>
        <p:spPr>
          <a:xfrm>
            <a:off x="8130788" y="3917100"/>
            <a:ext cx="74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other linecards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8" name="Google Shape;978;p51"/>
          <p:cNvSpPr txBox="1"/>
          <p:nvPr/>
        </p:nvSpPr>
        <p:spPr>
          <a:xfrm>
            <a:off x="838713" y="4556350"/>
            <a:ext cx="83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Hardware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9" name="Google Shape;979;p51"/>
          <p:cNvSpPr txBox="1"/>
          <p:nvPr/>
        </p:nvSpPr>
        <p:spPr>
          <a:xfrm>
            <a:off x="3047488" y="4556350"/>
            <a:ext cx="1343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Forwarding Chip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0" name="Google Shape;980;p51"/>
          <p:cNvSpPr txBox="1"/>
          <p:nvPr/>
        </p:nvSpPr>
        <p:spPr>
          <a:xfrm>
            <a:off x="6293638" y="4556350"/>
            <a:ext cx="105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Fabric Chip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1" name="Google Shape;981;p51"/>
          <p:cNvCxnSpPr>
            <a:endCxn id="966" idx="1"/>
          </p:cNvCxnSpPr>
          <p:nvPr/>
        </p:nvCxnSpPr>
        <p:spPr>
          <a:xfrm>
            <a:off x="263800" y="4132650"/>
            <a:ext cx="41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2" name="Google Shape;982;p51"/>
          <p:cNvCxnSpPr>
            <a:stCxn id="966" idx="3"/>
            <a:endCxn id="967" idx="1"/>
          </p:cNvCxnSpPr>
          <p:nvPr/>
        </p:nvCxnSpPr>
        <p:spPr>
          <a:xfrm>
            <a:off x="1207600" y="4132650"/>
            <a:ext cx="231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3" name="Google Shape;983;p51"/>
          <p:cNvCxnSpPr>
            <a:stCxn id="967" idx="3"/>
            <a:endCxn id="969" idx="1"/>
          </p:cNvCxnSpPr>
          <p:nvPr/>
        </p:nvCxnSpPr>
        <p:spPr>
          <a:xfrm>
            <a:off x="1966651" y="4132650"/>
            <a:ext cx="450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4" name="Google Shape;984;p51"/>
          <p:cNvCxnSpPr>
            <a:stCxn id="969" idx="3"/>
            <a:endCxn id="970" idx="1"/>
          </p:cNvCxnSpPr>
          <p:nvPr/>
        </p:nvCxnSpPr>
        <p:spPr>
          <a:xfrm>
            <a:off x="3150538" y="4132650"/>
            <a:ext cx="201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5" name="Google Shape;985;p51"/>
          <p:cNvCxnSpPr>
            <a:stCxn id="970" idx="3"/>
            <a:endCxn id="971" idx="1"/>
          </p:cNvCxnSpPr>
          <p:nvPr/>
        </p:nvCxnSpPr>
        <p:spPr>
          <a:xfrm>
            <a:off x="4086089" y="4132650"/>
            <a:ext cx="269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6" name="Google Shape;986;p51"/>
          <p:cNvCxnSpPr>
            <a:stCxn id="971" idx="3"/>
            <a:endCxn id="972" idx="1"/>
          </p:cNvCxnSpPr>
          <p:nvPr/>
        </p:nvCxnSpPr>
        <p:spPr>
          <a:xfrm>
            <a:off x="5088919" y="4132650"/>
            <a:ext cx="1349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5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Forwarding Pipeline – Queuing</a:t>
            </a:r>
            <a:endParaRPr/>
          </a:p>
        </p:txBody>
      </p:sp>
      <p:sp>
        <p:nvSpPr>
          <p:cNvPr id="992" name="Google Shape;992;p52"/>
          <p:cNvSpPr txBox="1"/>
          <p:nvPr>
            <p:ph idx="1" type="body"/>
          </p:nvPr>
        </p:nvSpPr>
        <p:spPr>
          <a:xfrm>
            <a:off x="107050" y="402200"/>
            <a:ext cx="8909700" cy="32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Many possible queuing approaches: We'll assume the simplest one.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Classification: Which queue should this packet be put into?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One queue per input port? One queue per flow?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Assume no classification.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Buffer management: Should we drop packets?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Assume tail drop: Drop packet if queue is full.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Scheduling: What order do we send out packets?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Assume FIFO: Send packets in the order they arrive.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Alternate complex approaches can be used to implement business objectives.</a:t>
            </a:r>
            <a:endParaRPr/>
          </a:p>
        </p:txBody>
      </p:sp>
      <p:sp>
        <p:nvSpPr>
          <p:cNvPr id="993" name="Google Shape;993;p52"/>
          <p:cNvSpPr/>
          <p:nvPr/>
        </p:nvSpPr>
        <p:spPr>
          <a:xfrm>
            <a:off x="429973" y="3795300"/>
            <a:ext cx="1648500" cy="674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4" name="Google Shape;994;p52"/>
          <p:cNvSpPr/>
          <p:nvPr/>
        </p:nvSpPr>
        <p:spPr>
          <a:xfrm>
            <a:off x="680200" y="3935850"/>
            <a:ext cx="5274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PHY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5" name="Google Shape;995;p52"/>
          <p:cNvSpPr/>
          <p:nvPr/>
        </p:nvSpPr>
        <p:spPr>
          <a:xfrm>
            <a:off x="1439251" y="3935850"/>
            <a:ext cx="5274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6" name="Google Shape;996;p52"/>
          <p:cNvSpPr/>
          <p:nvPr/>
        </p:nvSpPr>
        <p:spPr>
          <a:xfrm>
            <a:off x="2234051" y="3795300"/>
            <a:ext cx="2959500" cy="6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7" name="Google Shape;997;p52"/>
          <p:cNvSpPr/>
          <p:nvPr/>
        </p:nvSpPr>
        <p:spPr>
          <a:xfrm>
            <a:off x="2416738" y="3935850"/>
            <a:ext cx="7338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8" name="Google Shape;998;p52"/>
          <p:cNvSpPr/>
          <p:nvPr/>
        </p:nvSpPr>
        <p:spPr>
          <a:xfrm>
            <a:off x="3352289" y="3935850"/>
            <a:ext cx="7338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Lookup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9" name="Google Shape;999;p52"/>
          <p:cNvSpPr/>
          <p:nvPr/>
        </p:nvSpPr>
        <p:spPr>
          <a:xfrm>
            <a:off x="4355119" y="3935850"/>
            <a:ext cx="7338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0" name="Google Shape;1000;p52"/>
          <p:cNvSpPr/>
          <p:nvPr/>
        </p:nvSpPr>
        <p:spPr>
          <a:xfrm>
            <a:off x="6438697" y="3795300"/>
            <a:ext cx="1053300" cy="6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Fabric Interconnect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1" name="Google Shape;1001;p52"/>
          <p:cNvCxnSpPr>
            <a:stCxn id="1000" idx="3"/>
          </p:cNvCxnSpPr>
          <p:nvPr/>
        </p:nvCxnSpPr>
        <p:spPr>
          <a:xfrm flipH="1" rot="10800000">
            <a:off x="7491997" y="3680850"/>
            <a:ext cx="451800" cy="45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2" name="Google Shape;1002;p52"/>
          <p:cNvCxnSpPr>
            <a:stCxn id="1000" idx="3"/>
          </p:cNvCxnSpPr>
          <p:nvPr/>
        </p:nvCxnSpPr>
        <p:spPr>
          <a:xfrm flipH="1" rot="10800000">
            <a:off x="7491997" y="3994950"/>
            <a:ext cx="5136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3" name="Google Shape;1003;p52"/>
          <p:cNvCxnSpPr>
            <a:stCxn id="1000" idx="3"/>
          </p:cNvCxnSpPr>
          <p:nvPr/>
        </p:nvCxnSpPr>
        <p:spPr>
          <a:xfrm>
            <a:off x="7491997" y="4132650"/>
            <a:ext cx="474600" cy="1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4" name="Google Shape;1004;p52"/>
          <p:cNvCxnSpPr>
            <a:stCxn id="1000" idx="3"/>
          </p:cNvCxnSpPr>
          <p:nvPr/>
        </p:nvCxnSpPr>
        <p:spPr>
          <a:xfrm>
            <a:off x="7491997" y="4132650"/>
            <a:ext cx="372000" cy="3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5" name="Google Shape;1005;p52"/>
          <p:cNvSpPr txBox="1"/>
          <p:nvPr/>
        </p:nvSpPr>
        <p:spPr>
          <a:xfrm>
            <a:off x="8130788" y="3917100"/>
            <a:ext cx="74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other linecards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6" name="Google Shape;1006;p52"/>
          <p:cNvSpPr txBox="1"/>
          <p:nvPr/>
        </p:nvSpPr>
        <p:spPr>
          <a:xfrm>
            <a:off x="838713" y="4556350"/>
            <a:ext cx="83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Hardware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7" name="Google Shape;1007;p52"/>
          <p:cNvSpPr txBox="1"/>
          <p:nvPr/>
        </p:nvSpPr>
        <p:spPr>
          <a:xfrm>
            <a:off x="3047488" y="4556350"/>
            <a:ext cx="1343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Forwarding Chip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8" name="Google Shape;1008;p52"/>
          <p:cNvSpPr txBox="1"/>
          <p:nvPr/>
        </p:nvSpPr>
        <p:spPr>
          <a:xfrm>
            <a:off x="6293638" y="4556350"/>
            <a:ext cx="105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Fabric Chip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9" name="Google Shape;1009;p52"/>
          <p:cNvCxnSpPr>
            <a:endCxn id="994" idx="1"/>
          </p:cNvCxnSpPr>
          <p:nvPr/>
        </p:nvCxnSpPr>
        <p:spPr>
          <a:xfrm>
            <a:off x="263800" y="4132650"/>
            <a:ext cx="41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0" name="Google Shape;1010;p52"/>
          <p:cNvCxnSpPr>
            <a:stCxn id="994" idx="3"/>
            <a:endCxn id="995" idx="1"/>
          </p:cNvCxnSpPr>
          <p:nvPr/>
        </p:nvCxnSpPr>
        <p:spPr>
          <a:xfrm>
            <a:off x="1207600" y="4132650"/>
            <a:ext cx="231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1" name="Google Shape;1011;p52"/>
          <p:cNvCxnSpPr>
            <a:stCxn id="995" idx="3"/>
            <a:endCxn id="997" idx="1"/>
          </p:cNvCxnSpPr>
          <p:nvPr/>
        </p:nvCxnSpPr>
        <p:spPr>
          <a:xfrm>
            <a:off x="1966651" y="4132650"/>
            <a:ext cx="450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2" name="Google Shape;1012;p52"/>
          <p:cNvCxnSpPr>
            <a:stCxn id="997" idx="3"/>
            <a:endCxn id="998" idx="1"/>
          </p:cNvCxnSpPr>
          <p:nvPr/>
        </p:nvCxnSpPr>
        <p:spPr>
          <a:xfrm>
            <a:off x="3150538" y="4132650"/>
            <a:ext cx="201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3" name="Google Shape;1013;p52"/>
          <p:cNvCxnSpPr>
            <a:stCxn id="998" idx="3"/>
            <a:endCxn id="999" idx="1"/>
          </p:cNvCxnSpPr>
          <p:nvPr/>
        </p:nvCxnSpPr>
        <p:spPr>
          <a:xfrm>
            <a:off x="4086089" y="4132650"/>
            <a:ext cx="269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4" name="Google Shape;1014;p52"/>
          <p:cNvCxnSpPr>
            <a:stCxn id="999" idx="3"/>
            <a:endCxn id="1015" idx="1"/>
          </p:cNvCxnSpPr>
          <p:nvPr/>
        </p:nvCxnSpPr>
        <p:spPr>
          <a:xfrm>
            <a:off x="5088919" y="4132650"/>
            <a:ext cx="308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5" name="Google Shape;1015;p52"/>
          <p:cNvSpPr/>
          <p:nvPr/>
        </p:nvSpPr>
        <p:spPr>
          <a:xfrm>
            <a:off x="5396906" y="3935850"/>
            <a:ext cx="7338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Queuing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6" name="Google Shape;1016;p52"/>
          <p:cNvCxnSpPr>
            <a:stCxn id="1015" idx="3"/>
            <a:endCxn id="1000" idx="1"/>
          </p:cNvCxnSpPr>
          <p:nvPr/>
        </p:nvCxnSpPr>
        <p:spPr>
          <a:xfrm>
            <a:off x="6130706" y="4132650"/>
            <a:ext cx="308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Routers – Conceptually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107050" y="402200"/>
            <a:ext cx="8909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Recall: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router performs routing protocols to learn about routes.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router receives packets and forwards them according to the forwarding table.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Today: What do routers actually look like in real life?</a:t>
            </a:r>
            <a:endParaRPr/>
          </a:p>
        </p:txBody>
      </p:sp>
      <p:sp>
        <p:nvSpPr>
          <p:cNvPr id="159" name="Google Shape;159;p26"/>
          <p:cNvSpPr/>
          <p:nvPr/>
        </p:nvSpPr>
        <p:spPr>
          <a:xfrm>
            <a:off x="2874950" y="4119575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2036750" y="41195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1" name="Google Shape;161;p26"/>
          <p:cNvCxnSpPr>
            <a:stCxn id="160" idx="3"/>
            <a:endCxn id="159" idx="1"/>
          </p:cNvCxnSpPr>
          <p:nvPr/>
        </p:nvCxnSpPr>
        <p:spPr>
          <a:xfrm>
            <a:off x="2321750" y="4262075"/>
            <a:ext cx="55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6"/>
          <p:cNvSpPr/>
          <p:nvPr/>
        </p:nvSpPr>
        <p:spPr>
          <a:xfrm>
            <a:off x="1198538" y="4119575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3" name="Google Shape;163;p26"/>
          <p:cNvCxnSpPr>
            <a:stCxn id="162" idx="6"/>
            <a:endCxn id="160" idx="1"/>
          </p:cNvCxnSpPr>
          <p:nvPr/>
        </p:nvCxnSpPr>
        <p:spPr>
          <a:xfrm>
            <a:off x="1483538" y="4262075"/>
            <a:ext cx="55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6"/>
          <p:cNvSpPr/>
          <p:nvPr/>
        </p:nvSpPr>
        <p:spPr>
          <a:xfrm>
            <a:off x="3713150" y="37385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3713150" y="45005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6" name="Google Shape;166;p26"/>
          <p:cNvCxnSpPr>
            <a:stCxn id="159" idx="3"/>
            <a:endCxn id="164" idx="1"/>
          </p:cNvCxnSpPr>
          <p:nvPr/>
        </p:nvCxnSpPr>
        <p:spPr>
          <a:xfrm flipH="1" rot="10800000">
            <a:off x="3159950" y="3881075"/>
            <a:ext cx="553200" cy="381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6"/>
          <p:cNvCxnSpPr>
            <a:stCxn id="159" idx="3"/>
            <a:endCxn id="165" idx="1"/>
          </p:cNvCxnSpPr>
          <p:nvPr/>
        </p:nvCxnSpPr>
        <p:spPr>
          <a:xfrm>
            <a:off x="3159950" y="4262075"/>
            <a:ext cx="553200" cy="381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6"/>
          <p:cNvSpPr/>
          <p:nvPr/>
        </p:nvSpPr>
        <p:spPr>
          <a:xfrm>
            <a:off x="4551338" y="3507150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4551338" y="3964350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0" name="Google Shape;170;p26"/>
          <p:cNvCxnSpPr>
            <a:stCxn id="164" idx="3"/>
            <a:endCxn id="168" idx="2"/>
          </p:cNvCxnSpPr>
          <p:nvPr/>
        </p:nvCxnSpPr>
        <p:spPr>
          <a:xfrm flipH="1" rot="10800000">
            <a:off x="3998150" y="3649775"/>
            <a:ext cx="553200" cy="23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6"/>
          <p:cNvCxnSpPr>
            <a:stCxn id="164" idx="3"/>
            <a:endCxn id="169" idx="2"/>
          </p:cNvCxnSpPr>
          <p:nvPr/>
        </p:nvCxnSpPr>
        <p:spPr>
          <a:xfrm>
            <a:off x="3998150" y="3881075"/>
            <a:ext cx="553200" cy="225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6"/>
          <p:cNvSpPr/>
          <p:nvPr/>
        </p:nvSpPr>
        <p:spPr>
          <a:xfrm>
            <a:off x="4551338" y="4497750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3" name="Google Shape;173;p26"/>
          <p:cNvCxnSpPr>
            <a:stCxn id="165" idx="3"/>
            <a:endCxn id="172" idx="2"/>
          </p:cNvCxnSpPr>
          <p:nvPr/>
        </p:nvCxnSpPr>
        <p:spPr>
          <a:xfrm flipH="1" rot="10800000">
            <a:off x="3998150" y="4640375"/>
            <a:ext cx="553200" cy="2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6"/>
          <p:cNvSpPr txBox="1"/>
          <p:nvPr/>
        </p:nvSpPr>
        <p:spPr>
          <a:xfrm>
            <a:off x="2749825" y="4060575"/>
            <a:ext cx="95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/>
          </a:p>
        </p:txBody>
      </p:sp>
      <p:sp>
        <p:nvSpPr>
          <p:cNvPr id="175" name="Google Shape;175;p26"/>
          <p:cNvSpPr txBox="1"/>
          <p:nvPr/>
        </p:nvSpPr>
        <p:spPr>
          <a:xfrm>
            <a:off x="3174925" y="3979000"/>
            <a:ext cx="95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176" name="Google Shape;176;p26"/>
          <p:cNvSpPr txBox="1"/>
          <p:nvPr/>
        </p:nvSpPr>
        <p:spPr>
          <a:xfrm>
            <a:off x="3174925" y="4306850"/>
            <a:ext cx="95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aphicFrame>
        <p:nvGraphicFramePr>
          <p:cNvPr id="177" name="Google Shape;177;p26"/>
          <p:cNvGraphicFramePr/>
          <p:nvPr/>
        </p:nvGraphicFramePr>
        <p:xfrm>
          <a:off x="6056757" y="344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{8C68009E-DB2E-43A2-AD6F-0FEAE3635303}</a:tableStyleId>
              </a:tblPr>
              <a:tblGrid>
                <a:gridCol w="987600"/>
                <a:gridCol w="90110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R2's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3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Forwarding Hardware</a:t>
            </a:r>
            <a:endParaRPr/>
          </a:p>
        </p:txBody>
      </p:sp>
      <p:sp>
        <p:nvSpPr>
          <p:cNvPr id="1022" name="Google Shape;1022;p53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Main challenge: </a:t>
            </a:r>
            <a:r>
              <a:rPr i="1" lang="en"/>
              <a:t>Speed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to forward one packet every few nanoseconds.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chip is handling packets from many ports.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to do multiple </a:t>
            </a:r>
            <a:r>
              <a:rPr lang="en"/>
              <a:t>operations</a:t>
            </a:r>
            <a:r>
              <a:rPr lang="en"/>
              <a:t> to forward a packet.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Network processors are specialized to perform forwarding quickly.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Trade-off: The chip has limited functions. Can't run an arbitrary C program on 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special processing can be punted to the controller.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Scaling Forwarding Hardware</a:t>
            </a:r>
            <a:endParaRPr/>
          </a:p>
        </p:txBody>
      </p:sp>
      <p:sp>
        <p:nvSpPr>
          <p:cNvPr id="1028" name="Google Shape;1028;p54"/>
          <p:cNvSpPr txBox="1"/>
          <p:nvPr>
            <p:ph idx="1" type="body"/>
          </p:nvPr>
        </p:nvSpPr>
        <p:spPr>
          <a:xfrm>
            <a:off x="107050" y="402200"/>
            <a:ext cx="8909700" cy="29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hard is it to implement operations in hardware?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Parse: Easy. Read specific bits of the packet.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Lookup: ???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Actions: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Some are easy: Update checksum, decrement TTL.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Some are harder: Special options, fragment packet if it's too big.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 Internet avoids using the harder ones. They usually require punting.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Fabric interconnect: Dedicated chip with limited features ensures speed.</a:t>
            </a:r>
            <a:endParaRPr/>
          </a:p>
        </p:txBody>
      </p:sp>
      <p:sp>
        <p:nvSpPr>
          <p:cNvPr id="1029" name="Google Shape;1029;p54"/>
          <p:cNvSpPr/>
          <p:nvPr/>
        </p:nvSpPr>
        <p:spPr>
          <a:xfrm>
            <a:off x="506213" y="3795300"/>
            <a:ext cx="1878300" cy="674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0" name="Google Shape;1030;p54"/>
          <p:cNvSpPr/>
          <p:nvPr/>
        </p:nvSpPr>
        <p:spPr>
          <a:xfrm>
            <a:off x="756438" y="3935850"/>
            <a:ext cx="6351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PHY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1" name="Google Shape;1031;p54"/>
          <p:cNvSpPr/>
          <p:nvPr/>
        </p:nvSpPr>
        <p:spPr>
          <a:xfrm>
            <a:off x="1670838" y="3935850"/>
            <a:ext cx="6351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2" name="Google Shape;1032;p54"/>
          <p:cNvSpPr/>
          <p:nvPr/>
        </p:nvSpPr>
        <p:spPr>
          <a:xfrm>
            <a:off x="2538909" y="3795300"/>
            <a:ext cx="3307200" cy="6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3" name="Google Shape;1033;p54"/>
          <p:cNvSpPr/>
          <p:nvPr/>
        </p:nvSpPr>
        <p:spPr>
          <a:xfrm>
            <a:off x="2753388" y="3935850"/>
            <a:ext cx="8310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4" name="Google Shape;1034;p54"/>
          <p:cNvSpPr/>
          <p:nvPr/>
        </p:nvSpPr>
        <p:spPr>
          <a:xfrm>
            <a:off x="3812988" y="3935850"/>
            <a:ext cx="8310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Lookup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54"/>
          <p:cNvSpPr/>
          <p:nvPr/>
        </p:nvSpPr>
        <p:spPr>
          <a:xfrm>
            <a:off x="4948788" y="3935850"/>
            <a:ext cx="831000" cy="39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6" name="Google Shape;1036;p54"/>
          <p:cNvSpPr/>
          <p:nvPr/>
        </p:nvSpPr>
        <p:spPr>
          <a:xfrm>
            <a:off x="6072438" y="3795300"/>
            <a:ext cx="1343400" cy="6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Fabric Interconnect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7" name="Google Shape;1037;p54"/>
          <p:cNvCxnSpPr>
            <a:stCxn id="1036" idx="3"/>
          </p:cNvCxnSpPr>
          <p:nvPr/>
        </p:nvCxnSpPr>
        <p:spPr>
          <a:xfrm flipH="1" rot="10800000">
            <a:off x="7415838" y="3680850"/>
            <a:ext cx="451800" cy="45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p54"/>
          <p:cNvCxnSpPr>
            <a:stCxn id="1036" idx="3"/>
          </p:cNvCxnSpPr>
          <p:nvPr/>
        </p:nvCxnSpPr>
        <p:spPr>
          <a:xfrm flipH="1" rot="10800000">
            <a:off x="7415838" y="3994950"/>
            <a:ext cx="513600" cy="1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9" name="Google Shape;1039;p54"/>
          <p:cNvCxnSpPr>
            <a:stCxn id="1036" idx="3"/>
          </p:cNvCxnSpPr>
          <p:nvPr/>
        </p:nvCxnSpPr>
        <p:spPr>
          <a:xfrm>
            <a:off x="7415838" y="4132650"/>
            <a:ext cx="474600" cy="1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p54"/>
          <p:cNvCxnSpPr>
            <a:stCxn id="1036" idx="3"/>
          </p:cNvCxnSpPr>
          <p:nvPr/>
        </p:nvCxnSpPr>
        <p:spPr>
          <a:xfrm>
            <a:off x="7415838" y="4132650"/>
            <a:ext cx="372000" cy="3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1" name="Google Shape;1041;p54"/>
          <p:cNvSpPr txBox="1"/>
          <p:nvPr/>
        </p:nvSpPr>
        <p:spPr>
          <a:xfrm>
            <a:off x="8054638" y="3917100"/>
            <a:ext cx="74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other linecards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54"/>
          <p:cNvSpPr txBox="1"/>
          <p:nvPr/>
        </p:nvSpPr>
        <p:spPr>
          <a:xfrm>
            <a:off x="1077588" y="4556350"/>
            <a:ext cx="83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Hardware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54"/>
          <p:cNvSpPr txBox="1"/>
          <p:nvPr/>
        </p:nvSpPr>
        <p:spPr>
          <a:xfrm>
            <a:off x="3556788" y="4556350"/>
            <a:ext cx="1343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Forwarding Chip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54"/>
          <p:cNvSpPr txBox="1"/>
          <p:nvPr/>
        </p:nvSpPr>
        <p:spPr>
          <a:xfrm>
            <a:off x="6217488" y="4556350"/>
            <a:ext cx="105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Fabric Chip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5" name="Google Shape;1045;p54"/>
          <p:cNvCxnSpPr>
            <a:endCxn id="1030" idx="1"/>
          </p:cNvCxnSpPr>
          <p:nvPr/>
        </p:nvCxnSpPr>
        <p:spPr>
          <a:xfrm>
            <a:off x="340038" y="4132650"/>
            <a:ext cx="416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6" name="Google Shape;1046;p54"/>
          <p:cNvCxnSpPr>
            <a:stCxn id="1030" idx="3"/>
            <a:endCxn id="1031" idx="1"/>
          </p:cNvCxnSpPr>
          <p:nvPr/>
        </p:nvCxnSpPr>
        <p:spPr>
          <a:xfrm>
            <a:off x="1391538" y="4132650"/>
            <a:ext cx="279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7" name="Google Shape;1047;p54"/>
          <p:cNvCxnSpPr>
            <a:stCxn id="1031" idx="3"/>
            <a:endCxn id="1033" idx="1"/>
          </p:cNvCxnSpPr>
          <p:nvPr/>
        </p:nvCxnSpPr>
        <p:spPr>
          <a:xfrm>
            <a:off x="2305938" y="4132650"/>
            <a:ext cx="447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8" name="Google Shape;1048;p54"/>
          <p:cNvCxnSpPr>
            <a:stCxn id="1033" idx="3"/>
            <a:endCxn id="1034" idx="1"/>
          </p:cNvCxnSpPr>
          <p:nvPr/>
        </p:nvCxnSpPr>
        <p:spPr>
          <a:xfrm>
            <a:off x="3584388" y="4132650"/>
            <a:ext cx="228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9" name="Google Shape;1049;p54"/>
          <p:cNvCxnSpPr>
            <a:stCxn id="1034" idx="3"/>
            <a:endCxn id="1035" idx="1"/>
          </p:cNvCxnSpPr>
          <p:nvPr/>
        </p:nvCxnSpPr>
        <p:spPr>
          <a:xfrm>
            <a:off x="4643988" y="4132650"/>
            <a:ext cx="304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0" name="Google Shape;1050;p54"/>
          <p:cNvCxnSpPr>
            <a:stCxn id="1035" idx="3"/>
            <a:endCxn id="1036" idx="1"/>
          </p:cNvCxnSpPr>
          <p:nvPr/>
        </p:nvCxnSpPr>
        <p:spPr>
          <a:xfrm>
            <a:off x="5779788" y="4132650"/>
            <a:ext cx="29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1" name="Google Shape;1051;p54"/>
          <p:cNvCxnSpPr/>
          <p:nvPr/>
        </p:nvCxnSpPr>
        <p:spPr>
          <a:xfrm rot="10800000">
            <a:off x="1975200" y="1410450"/>
            <a:ext cx="563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2" name="Google Shape;1052;p54"/>
          <p:cNvSpPr txBox="1"/>
          <p:nvPr/>
        </p:nvSpPr>
        <p:spPr>
          <a:xfrm>
            <a:off x="2615100" y="1302750"/>
            <a:ext cx="3090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Doing efficient lookup is our challenge!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5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 Routers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Routers in Real Life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Router Components (Planes)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Packet Types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Forwarding in Hardware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Efficient Forwarding with Tries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8" name="Google Shape;1058;p5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Forwarding with Tries</a:t>
            </a:r>
            <a:endParaRPr/>
          </a:p>
        </p:txBody>
      </p:sp>
      <p:sp>
        <p:nvSpPr>
          <p:cNvPr id="1059" name="Google Shape;1059;p5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X, CS 168, Fall 2024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Forwarding</a:t>
            </a:r>
            <a:endParaRPr/>
          </a:p>
        </p:txBody>
      </p:sp>
      <p:sp>
        <p:nvSpPr>
          <p:cNvPr id="1065" name="Google Shape;1065;p56"/>
          <p:cNvSpPr txBox="1"/>
          <p:nvPr>
            <p:ph idx="1" type="body"/>
          </p:nvPr>
        </p:nvSpPr>
        <p:spPr>
          <a:xfrm>
            <a:off x="107050" y="402200"/>
            <a:ext cx="62241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forwarding table is a map (key-value pairs).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do we do fast lookups?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Challenges: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Entries can contain a range of addresses, not just one.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Ranges might overlap. A destination can match multiple entries.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Naive solution: Write out the whole range.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Table gets really big.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 route changes, we have to update tons of entries.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need </a:t>
            </a:r>
            <a:r>
              <a:rPr lang="en"/>
              <a:t>something</a:t>
            </a:r>
            <a:r>
              <a:rPr lang="en"/>
              <a:t> smarter.</a:t>
            </a:r>
            <a:endParaRPr/>
          </a:p>
        </p:txBody>
      </p:sp>
      <p:graphicFrame>
        <p:nvGraphicFramePr>
          <p:cNvPr id="1066" name="Google Shape;1066;p56"/>
          <p:cNvGraphicFramePr/>
          <p:nvPr/>
        </p:nvGraphicFramePr>
        <p:xfrm>
          <a:off x="6776007" y="64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{8C68009E-DB2E-43A2-AD6F-0FEAE3635303}</a:tableStyleId>
              </a:tblPr>
              <a:tblGrid>
                <a:gridCol w="987600"/>
                <a:gridCol w="90110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R2's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2.1.1.0/24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</a:tbl>
          </a:graphicData>
        </a:graphic>
      </p:graphicFrame>
      <p:graphicFrame>
        <p:nvGraphicFramePr>
          <p:cNvPr id="1067" name="Google Shape;1067;p56"/>
          <p:cNvGraphicFramePr/>
          <p:nvPr/>
        </p:nvGraphicFramePr>
        <p:xfrm>
          <a:off x="6776007" y="183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{8C68009E-DB2E-43A2-AD6F-0FEAE3635303}</a:tableStyleId>
              </a:tblPr>
              <a:tblGrid>
                <a:gridCol w="987600"/>
                <a:gridCol w="90110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R2's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2.1.1.0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2.1.1.1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2.1.1.2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2.1.1.3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2.1.1.4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2.1.1.252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2.1.1.253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2.1.1.254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2.1.1.255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</a:tbl>
          </a:graphicData>
        </a:graphic>
      </p:graphicFrame>
      <p:cxnSp>
        <p:nvCxnSpPr>
          <p:cNvPr id="1068" name="Google Shape;1068;p56"/>
          <p:cNvCxnSpPr/>
          <p:nvPr/>
        </p:nvCxnSpPr>
        <p:spPr>
          <a:xfrm>
            <a:off x="7763025" y="1341850"/>
            <a:ext cx="0" cy="488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Longest Prefix Match</a:t>
            </a:r>
            <a:endParaRPr/>
          </a:p>
        </p:txBody>
      </p:sp>
      <p:sp>
        <p:nvSpPr>
          <p:cNvPr id="1074" name="Google Shape;1074;p57"/>
          <p:cNvSpPr txBox="1"/>
          <p:nvPr>
            <p:ph idx="1" type="body"/>
          </p:nvPr>
        </p:nvSpPr>
        <p:spPr>
          <a:xfrm>
            <a:off x="107050" y="402200"/>
            <a:ext cx="8909700" cy="16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want a fast implementation of </a:t>
            </a:r>
            <a:r>
              <a:rPr b="1" lang="en"/>
              <a:t>longest prefix match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 address matches multiple prefixes, take the most specific (longest) match.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 address matches no prefixes, take the default route.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there's no default route, drop the packet.</a:t>
            </a:r>
            <a:endParaRPr/>
          </a:p>
        </p:txBody>
      </p:sp>
      <p:graphicFrame>
        <p:nvGraphicFramePr>
          <p:cNvPr id="1075" name="Google Shape;1075;p57"/>
          <p:cNvGraphicFramePr/>
          <p:nvPr/>
        </p:nvGraphicFramePr>
        <p:xfrm>
          <a:off x="3181832" y="246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{8C68009E-DB2E-43A2-AD6F-0FEAE3635303}</a:tableStyleId>
              </a:tblPr>
              <a:tblGrid>
                <a:gridCol w="4656400"/>
                <a:gridCol w="67545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R2's Table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11101000  01100101  111</a:t>
                      </a:r>
                      <a:r>
                        <a:rPr lang="en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.....  ........</a:t>
                      </a:r>
                      <a:endParaRPr sz="1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00" marB="45700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11101000  01100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  ........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........</a:t>
                      </a:r>
                      <a:endParaRPr sz="1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00" marB="4570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11101</a:t>
                      </a:r>
                      <a:r>
                        <a:rPr lang="en" sz="1600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00  01100101  111.....  ........</a:t>
                      </a:r>
                      <a:endParaRPr sz="1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00" marB="4570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</a:t>
                      </a:r>
                      <a:r>
                        <a:rPr lang="en" sz="1600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1...  ......... ........  ........</a:t>
                      </a:r>
                      <a:endParaRPr sz="1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00" marB="4570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0" marL="0" anchor="ctr"/>
                </a:tc>
              </a:tr>
            </a:tbl>
          </a:graphicData>
        </a:graphic>
      </p:graphicFrame>
      <p:sp>
        <p:nvSpPr>
          <p:cNvPr id="1076" name="Google Shape;1076;p57"/>
          <p:cNvSpPr txBox="1"/>
          <p:nvPr/>
        </p:nvSpPr>
        <p:spPr>
          <a:xfrm>
            <a:off x="3181825" y="4633000"/>
            <a:ext cx="46563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11101000  01100101  11101011  11000110</a:t>
            </a:r>
            <a:endParaRPr sz="16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77" name="Google Shape;1077;p57"/>
          <p:cNvSpPr txBox="1"/>
          <p:nvPr/>
        </p:nvSpPr>
        <p:spPr>
          <a:xfrm>
            <a:off x="1861225" y="4633000"/>
            <a:ext cx="12579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Destination: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8" name="Google Shape;1078;p57"/>
          <p:cNvSpPr txBox="1"/>
          <p:nvPr/>
        </p:nvSpPr>
        <p:spPr>
          <a:xfrm>
            <a:off x="630325" y="3198400"/>
            <a:ext cx="24888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These two prefixes match. The first one is longer.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5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Longest Prefix Match</a:t>
            </a:r>
            <a:endParaRPr/>
          </a:p>
        </p:txBody>
      </p:sp>
      <p:sp>
        <p:nvSpPr>
          <p:cNvPr id="1084" name="Google Shape;1084;p58"/>
          <p:cNvSpPr txBox="1"/>
          <p:nvPr>
            <p:ph idx="1" type="body"/>
          </p:nvPr>
        </p:nvSpPr>
        <p:spPr>
          <a:xfrm>
            <a:off x="107050" y="402200"/>
            <a:ext cx="8909700" cy="20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Naive longest prefix match implementation: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prefix, check if it fully matches. If yes, add to list.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Pick the </a:t>
            </a:r>
            <a:r>
              <a:rPr lang="en"/>
              <a:t>longest</a:t>
            </a:r>
            <a:r>
              <a:rPr lang="en"/>
              <a:t> prefix in the list.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list is empty, use default route (or drop).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Requires</a:t>
            </a:r>
            <a:r>
              <a:rPr lang="en"/>
              <a:t> scanning every entry. </a:t>
            </a:r>
            <a:r>
              <a:rPr lang="en"/>
              <a:t>O</a:t>
            </a:r>
            <a:r>
              <a:rPr lang="en"/>
              <a:t>(</a:t>
            </a:r>
            <a:r>
              <a:rPr i="1" lang="en"/>
              <a:t>N</a:t>
            </a:r>
            <a:r>
              <a:rPr lang="en"/>
              <a:t>) runtime for </a:t>
            </a:r>
            <a:r>
              <a:rPr lang="en"/>
              <a:t>table</a:t>
            </a:r>
            <a:r>
              <a:rPr lang="en"/>
              <a:t> with </a:t>
            </a:r>
            <a:r>
              <a:rPr i="1" lang="en"/>
              <a:t>N</a:t>
            </a:r>
            <a:r>
              <a:rPr lang="en"/>
              <a:t> entries.</a:t>
            </a:r>
            <a:endParaRPr/>
          </a:p>
        </p:txBody>
      </p:sp>
      <p:graphicFrame>
        <p:nvGraphicFramePr>
          <p:cNvPr id="1085" name="Google Shape;1085;p58"/>
          <p:cNvGraphicFramePr/>
          <p:nvPr/>
        </p:nvGraphicFramePr>
        <p:xfrm>
          <a:off x="3181832" y="246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{8C68009E-DB2E-43A2-AD6F-0FEAE3635303}</a:tableStyleId>
              </a:tblPr>
              <a:tblGrid>
                <a:gridCol w="4656400"/>
                <a:gridCol w="67545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R2's Table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11101000  01100101  111</a:t>
                      </a:r>
                      <a:r>
                        <a:rPr lang="en" sz="1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.....  ........</a:t>
                      </a:r>
                      <a:endParaRPr sz="1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00" marB="45700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b="1"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11101000  01100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  ........  ........</a:t>
                      </a:r>
                      <a:endParaRPr sz="1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00" marB="4570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11101</a:t>
                      </a:r>
                      <a:r>
                        <a:rPr lang="en" sz="1600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00  01100101  111.....  ........</a:t>
                      </a:r>
                      <a:endParaRPr sz="1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00" marB="4570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</a:t>
                      </a:r>
                      <a:r>
                        <a:rPr lang="en" sz="1600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1...  ......... ........  ........</a:t>
                      </a:r>
                      <a:endParaRPr sz="1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00" marB="4570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0" marL="0" anchor="ctr"/>
                </a:tc>
              </a:tr>
            </a:tbl>
          </a:graphicData>
        </a:graphic>
      </p:graphicFrame>
      <p:sp>
        <p:nvSpPr>
          <p:cNvPr id="1086" name="Google Shape;1086;p58"/>
          <p:cNvSpPr txBox="1"/>
          <p:nvPr/>
        </p:nvSpPr>
        <p:spPr>
          <a:xfrm>
            <a:off x="3181825" y="4633000"/>
            <a:ext cx="46563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11101000  01100101  11101011  11000110</a:t>
            </a:r>
            <a:endParaRPr sz="16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7" name="Google Shape;1087;p58"/>
          <p:cNvSpPr txBox="1"/>
          <p:nvPr/>
        </p:nvSpPr>
        <p:spPr>
          <a:xfrm>
            <a:off x="1861225" y="4633000"/>
            <a:ext cx="12579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Destination: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58"/>
          <p:cNvSpPr txBox="1"/>
          <p:nvPr/>
        </p:nvSpPr>
        <p:spPr>
          <a:xfrm>
            <a:off x="630325" y="3198400"/>
            <a:ext cx="24888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These two prefixes match. The first one is longer.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Tries – Conceptual</a:t>
            </a:r>
            <a:endParaRPr/>
          </a:p>
        </p:txBody>
      </p:sp>
      <p:sp>
        <p:nvSpPr>
          <p:cNvPr id="1094" name="Google Shape;1094;p59"/>
          <p:cNvSpPr txBox="1"/>
          <p:nvPr>
            <p:ph idx="1" type="body"/>
          </p:nvPr>
        </p:nvSpPr>
        <p:spPr>
          <a:xfrm>
            <a:off x="107050" y="402200"/>
            <a:ext cx="8909700" cy="14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there a map data structure that supports efficient longest prefix match?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use a more obscure data structure: </a:t>
            </a:r>
            <a:r>
              <a:rPr b="1" lang="en"/>
              <a:t>Tries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Idea: Spell out each key, one letter/digit at a 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node is marked blue if walking from root to that node forms a valid key.</a:t>
            </a:r>
            <a:endParaRPr/>
          </a:p>
        </p:txBody>
      </p:sp>
      <p:cxnSp>
        <p:nvCxnSpPr>
          <p:cNvPr id="1095" name="Google Shape;1095;p59"/>
          <p:cNvCxnSpPr/>
          <p:nvPr/>
        </p:nvCxnSpPr>
        <p:spPr>
          <a:xfrm rot="10800000">
            <a:off x="5761400" y="1098021"/>
            <a:ext cx="563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6" name="Google Shape;1096;p59"/>
          <p:cNvSpPr txBox="1"/>
          <p:nvPr/>
        </p:nvSpPr>
        <p:spPr>
          <a:xfrm>
            <a:off x="6401300" y="990325"/>
            <a:ext cx="210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Maybe 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familiar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if you've taken UC Berkeley CS 61B.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7" name="Google Shape;1097;p59"/>
          <p:cNvSpPr/>
          <p:nvPr/>
        </p:nvSpPr>
        <p:spPr>
          <a:xfrm>
            <a:off x="5684680" y="2197975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8" name="Google Shape;1098;p59"/>
          <p:cNvSpPr/>
          <p:nvPr/>
        </p:nvSpPr>
        <p:spPr>
          <a:xfrm>
            <a:off x="6512625" y="2798496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9" name="Google Shape;1099;p59"/>
          <p:cNvSpPr/>
          <p:nvPr/>
        </p:nvSpPr>
        <p:spPr>
          <a:xfrm>
            <a:off x="6512625" y="3376623"/>
            <a:ext cx="432900" cy="4329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00" name="Google Shape;1100;p59"/>
          <p:cNvSpPr/>
          <p:nvPr/>
        </p:nvSpPr>
        <p:spPr>
          <a:xfrm>
            <a:off x="6512625" y="3954752"/>
            <a:ext cx="432900" cy="4329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01" name="Google Shape;1101;p59"/>
          <p:cNvSpPr/>
          <p:nvPr/>
        </p:nvSpPr>
        <p:spPr>
          <a:xfrm>
            <a:off x="5806925" y="3954752"/>
            <a:ext cx="432900" cy="4329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02" name="Google Shape;1102;p59"/>
          <p:cNvSpPr/>
          <p:nvPr/>
        </p:nvSpPr>
        <p:spPr>
          <a:xfrm>
            <a:off x="7218325" y="3954752"/>
            <a:ext cx="432900" cy="4329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03" name="Google Shape;1103;p59"/>
          <p:cNvSpPr/>
          <p:nvPr/>
        </p:nvSpPr>
        <p:spPr>
          <a:xfrm>
            <a:off x="6512625" y="4532877"/>
            <a:ext cx="432900" cy="4329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04" name="Google Shape;1104;p59"/>
          <p:cNvSpPr/>
          <p:nvPr/>
        </p:nvSpPr>
        <p:spPr>
          <a:xfrm>
            <a:off x="4882250" y="2798511"/>
            <a:ext cx="432900" cy="4329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05" name="Google Shape;1105;p59"/>
          <p:cNvSpPr/>
          <p:nvPr/>
        </p:nvSpPr>
        <p:spPr>
          <a:xfrm>
            <a:off x="4882250" y="3376636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06" name="Google Shape;1106;p59"/>
          <p:cNvSpPr/>
          <p:nvPr/>
        </p:nvSpPr>
        <p:spPr>
          <a:xfrm>
            <a:off x="4882250" y="3954761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07" name="Google Shape;1107;p59"/>
          <p:cNvCxnSpPr/>
          <p:nvPr/>
        </p:nvCxnSpPr>
        <p:spPr>
          <a:xfrm>
            <a:off x="6729075" y="4501952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59"/>
          <p:cNvCxnSpPr>
            <a:stCxn id="1097" idx="5"/>
            <a:endCxn id="1098" idx="0"/>
          </p:cNvCxnSpPr>
          <p:nvPr/>
        </p:nvCxnSpPr>
        <p:spPr>
          <a:xfrm>
            <a:off x="6054183" y="2567478"/>
            <a:ext cx="675000" cy="231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59"/>
          <p:cNvCxnSpPr>
            <a:stCxn id="1098" idx="4"/>
            <a:endCxn id="1099" idx="0"/>
          </p:cNvCxnSpPr>
          <p:nvPr/>
        </p:nvCxnSpPr>
        <p:spPr>
          <a:xfrm>
            <a:off x="6729075" y="3231396"/>
            <a:ext cx="0" cy="145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59"/>
          <p:cNvCxnSpPr>
            <a:stCxn id="1099" idx="4"/>
            <a:endCxn id="1100" idx="0"/>
          </p:cNvCxnSpPr>
          <p:nvPr/>
        </p:nvCxnSpPr>
        <p:spPr>
          <a:xfrm>
            <a:off x="6729075" y="3809523"/>
            <a:ext cx="0" cy="145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p59"/>
          <p:cNvCxnSpPr>
            <a:stCxn id="1099" idx="3"/>
            <a:endCxn id="1101" idx="0"/>
          </p:cNvCxnSpPr>
          <p:nvPr/>
        </p:nvCxnSpPr>
        <p:spPr>
          <a:xfrm flipH="1">
            <a:off x="6023422" y="3746127"/>
            <a:ext cx="552600" cy="208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p59"/>
          <p:cNvCxnSpPr>
            <a:stCxn id="1099" idx="5"/>
            <a:endCxn id="1102" idx="0"/>
          </p:cNvCxnSpPr>
          <p:nvPr/>
        </p:nvCxnSpPr>
        <p:spPr>
          <a:xfrm>
            <a:off x="6882128" y="3746127"/>
            <a:ext cx="552600" cy="208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59"/>
          <p:cNvCxnSpPr>
            <a:stCxn id="1100" idx="4"/>
            <a:endCxn id="1103" idx="0"/>
          </p:cNvCxnSpPr>
          <p:nvPr/>
        </p:nvCxnSpPr>
        <p:spPr>
          <a:xfrm>
            <a:off x="6729075" y="4387652"/>
            <a:ext cx="0" cy="145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p59"/>
          <p:cNvCxnSpPr>
            <a:stCxn id="1097" idx="3"/>
            <a:endCxn id="1104" idx="0"/>
          </p:cNvCxnSpPr>
          <p:nvPr/>
        </p:nvCxnSpPr>
        <p:spPr>
          <a:xfrm flipH="1">
            <a:off x="5098576" y="2567478"/>
            <a:ext cx="649500" cy="231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5" name="Google Shape;1115;p59"/>
          <p:cNvCxnSpPr>
            <a:stCxn id="1104" idx="4"/>
            <a:endCxn id="1105" idx="0"/>
          </p:cNvCxnSpPr>
          <p:nvPr/>
        </p:nvCxnSpPr>
        <p:spPr>
          <a:xfrm>
            <a:off x="5098700" y="3231411"/>
            <a:ext cx="0" cy="145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6" name="Google Shape;1116;p59"/>
          <p:cNvCxnSpPr>
            <a:stCxn id="1105" idx="4"/>
            <a:endCxn id="1106" idx="0"/>
          </p:cNvCxnSpPr>
          <p:nvPr/>
        </p:nvCxnSpPr>
        <p:spPr>
          <a:xfrm>
            <a:off x="5098700" y="3809536"/>
            <a:ext cx="0" cy="145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7" name="Google Shape;1117;p59"/>
          <p:cNvSpPr/>
          <p:nvPr/>
        </p:nvSpPr>
        <p:spPr>
          <a:xfrm>
            <a:off x="4882250" y="4532886"/>
            <a:ext cx="432900" cy="4329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18" name="Google Shape;1118;p59"/>
          <p:cNvCxnSpPr>
            <a:stCxn id="1106" idx="4"/>
            <a:endCxn id="1117" idx="0"/>
          </p:cNvCxnSpPr>
          <p:nvPr/>
        </p:nvCxnSpPr>
        <p:spPr>
          <a:xfrm>
            <a:off x="5098700" y="4387661"/>
            <a:ext cx="0" cy="145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9" name="Google Shape;1119;p59"/>
          <p:cNvSpPr txBox="1"/>
          <p:nvPr/>
        </p:nvSpPr>
        <p:spPr>
          <a:xfrm>
            <a:off x="6239825" y="4005000"/>
            <a:ext cx="222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" name="Google Shape;1120;p59"/>
          <p:cNvSpPr txBox="1"/>
          <p:nvPr/>
        </p:nvSpPr>
        <p:spPr>
          <a:xfrm>
            <a:off x="6935095" y="3319200"/>
            <a:ext cx="222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1" name="Google Shape;1121;p59"/>
          <p:cNvSpPr txBox="1"/>
          <p:nvPr/>
        </p:nvSpPr>
        <p:spPr>
          <a:xfrm>
            <a:off x="7651222" y="4005000"/>
            <a:ext cx="340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2" name="Google Shape;1122;p59"/>
          <p:cNvSpPr txBox="1"/>
          <p:nvPr/>
        </p:nvSpPr>
        <p:spPr>
          <a:xfrm>
            <a:off x="6945524" y="4583125"/>
            <a:ext cx="222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3" name="Google Shape;1123;p59"/>
          <p:cNvSpPr txBox="1"/>
          <p:nvPr/>
        </p:nvSpPr>
        <p:spPr>
          <a:xfrm>
            <a:off x="5311865" y="2848744"/>
            <a:ext cx="222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4" name="Google Shape;1124;p59"/>
          <p:cNvSpPr txBox="1"/>
          <p:nvPr/>
        </p:nvSpPr>
        <p:spPr>
          <a:xfrm>
            <a:off x="5315140" y="4583117"/>
            <a:ext cx="222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25" name="Google Shape;1125;p59"/>
          <p:cNvGraphicFramePr/>
          <p:nvPr/>
        </p:nvGraphicFramePr>
        <p:xfrm>
          <a:off x="1576382" y="237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{8C68009E-DB2E-43A2-AD6F-0FEAE3635303}</a:tableStyleId>
              </a:tblPr>
              <a:tblGrid>
                <a:gridCol w="1102475"/>
                <a:gridCol w="1005925"/>
              </a:tblGrid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Key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awls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sa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sam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same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sap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</a:tbl>
          </a:graphicData>
        </a:graphic>
      </p:graphicFrame>
      <p:sp>
        <p:nvSpPr>
          <p:cNvPr id="1126" name="Google Shape;1126;p59"/>
          <p:cNvSpPr txBox="1"/>
          <p:nvPr/>
        </p:nvSpPr>
        <p:spPr>
          <a:xfrm>
            <a:off x="6935095" y="3852600"/>
            <a:ext cx="222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Tries – Conceptual</a:t>
            </a:r>
            <a:endParaRPr/>
          </a:p>
        </p:txBody>
      </p:sp>
      <p:sp>
        <p:nvSpPr>
          <p:cNvPr id="1132" name="Google Shape;1132;p60"/>
          <p:cNvSpPr txBox="1"/>
          <p:nvPr>
            <p:ph idx="1" type="body"/>
          </p:nvPr>
        </p:nvSpPr>
        <p:spPr>
          <a:xfrm>
            <a:off x="107050" y="402200"/>
            <a:ext cx="8909700" cy="16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Longest prefix matching on a trie: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at the root, and spell out the word.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Remember most recent (longest) key (blue node) you see along the way.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Stop when you're done, or fall off the tree. Return the longest key you saw.</a:t>
            </a:r>
            <a:endParaRPr/>
          </a:p>
        </p:txBody>
      </p:sp>
      <p:sp>
        <p:nvSpPr>
          <p:cNvPr id="1133" name="Google Shape;1133;p60"/>
          <p:cNvSpPr/>
          <p:nvPr/>
        </p:nvSpPr>
        <p:spPr>
          <a:xfrm>
            <a:off x="5684680" y="2197975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4" name="Google Shape;1134;p60"/>
          <p:cNvSpPr/>
          <p:nvPr/>
        </p:nvSpPr>
        <p:spPr>
          <a:xfrm>
            <a:off x="6512625" y="2798496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5" name="Google Shape;1135;p60"/>
          <p:cNvSpPr/>
          <p:nvPr/>
        </p:nvSpPr>
        <p:spPr>
          <a:xfrm>
            <a:off x="6512625" y="3376623"/>
            <a:ext cx="432900" cy="4329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6" name="Google Shape;1136;p60"/>
          <p:cNvSpPr/>
          <p:nvPr/>
        </p:nvSpPr>
        <p:spPr>
          <a:xfrm>
            <a:off x="6512625" y="3954752"/>
            <a:ext cx="432900" cy="4329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7" name="Google Shape;1137;p60"/>
          <p:cNvSpPr/>
          <p:nvPr/>
        </p:nvSpPr>
        <p:spPr>
          <a:xfrm>
            <a:off x="5806925" y="3954752"/>
            <a:ext cx="432900" cy="4329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8" name="Google Shape;1138;p60"/>
          <p:cNvSpPr/>
          <p:nvPr/>
        </p:nvSpPr>
        <p:spPr>
          <a:xfrm>
            <a:off x="7218325" y="3954752"/>
            <a:ext cx="432900" cy="4329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9" name="Google Shape;1139;p60"/>
          <p:cNvSpPr/>
          <p:nvPr/>
        </p:nvSpPr>
        <p:spPr>
          <a:xfrm>
            <a:off x="6512625" y="4532877"/>
            <a:ext cx="432900" cy="4329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40" name="Google Shape;1140;p60"/>
          <p:cNvSpPr/>
          <p:nvPr/>
        </p:nvSpPr>
        <p:spPr>
          <a:xfrm>
            <a:off x="4882250" y="2798511"/>
            <a:ext cx="432900" cy="4329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41" name="Google Shape;1141;p60"/>
          <p:cNvSpPr/>
          <p:nvPr/>
        </p:nvSpPr>
        <p:spPr>
          <a:xfrm>
            <a:off x="4882250" y="3376636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42" name="Google Shape;1142;p60"/>
          <p:cNvSpPr/>
          <p:nvPr/>
        </p:nvSpPr>
        <p:spPr>
          <a:xfrm>
            <a:off x="4882250" y="3954761"/>
            <a:ext cx="432900" cy="432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43" name="Google Shape;1143;p60"/>
          <p:cNvCxnSpPr/>
          <p:nvPr/>
        </p:nvCxnSpPr>
        <p:spPr>
          <a:xfrm>
            <a:off x="6729075" y="4501952"/>
            <a:ext cx="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4" name="Google Shape;1144;p60"/>
          <p:cNvCxnSpPr>
            <a:stCxn id="1133" idx="5"/>
            <a:endCxn id="1134" idx="0"/>
          </p:cNvCxnSpPr>
          <p:nvPr/>
        </p:nvCxnSpPr>
        <p:spPr>
          <a:xfrm>
            <a:off x="6054183" y="2567478"/>
            <a:ext cx="675000" cy="231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5" name="Google Shape;1145;p60"/>
          <p:cNvCxnSpPr>
            <a:stCxn id="1134" idx="4"/>
            <a:endCxn id="1135" idx="0"/>
          </p:cNvCxnSpPr>
          <p:nvPr/>
        </p:nvCxnSpPr>
        <p:spPr>
          <a:xfrm>
            <a:off x="6729075" y="3231396"/>
            <a:ext cx="0" cy="145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6" name="Google Shape;1146;p60"/>
          <p:cNvCxnSpPr>
            <a:stCxn id="1135" idx="4"/>
            <a:endCxn id="1136" idx="0"/>
          </p:cNvCxnSpPr>
          <p:nvPr/>
        </p:nvCxnSpPr>
        <p:spPr>
          <a:xfrm>
            <a:off x="6729075" y="3809523"/>
            <a:ext cx="0" cy="145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7" name="Google Shape;1147;p60"/>
          <p:cNvCxnSpPr>
            <a:stCxn id="1135" idx="3"/>
            <a:endCxn id="1137" idx="0"/>
          </p:cNvCxnSpPr>
          <p:nvPr/>
        </p:nvCxnSpPr>
        <p:spPr>
          <a:xfrm flipH="1">
            <a:off x="6023422" y="3746127"/>
            <a:ext cx="552600" cy="208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8" name="Google Shape;1148;p60"/>
          <p:cNvCxnSpPr>
            <a:stCxn id="1135" idx="5"/>
            <a:endCxn id="1138" idx="0"/>
          </p:cNvCxnSpPr>
          <p:nvPr/>
        </p:nvCxnSpPr>
        <p:spPr>
          <a:xfrm>
            <a:off x="6882128" y="3746127"/>
            <a:ext cx="552600" cy="208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9" name="Google Shape;1149;p60"/>
          <p:cNvCxnSpPr>
            <a:stCxn id="1136" idx="4"/>
            <a:endCxn id="1139" idx="0"/>
          </p:cNvCxnSpPr>
          <p:nvPr/>
        </p:nvCxnSpPr>
        <p:spPr>
          <a:xfrm>
            <a:off x="6729075" y="4387652"/>
            <a:ext cx="0" cy="145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60"/>
          <p:cNvCxnSpPr>
            <a:stCxn id="1133" idx="3"/>
            <a:endCxn id="1140" idx="0"/>
          </p:cNvCxnSpPr>
          <p:nvPr/>
        </p:nvCxnSpPr>
        <p:spPr>
          <a:xfrm flipH="1">
            <a:off x="5098576" y="2567478"/>
            <a:ext cx="649500" cy="231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p60"/>
          <p:cNvCxnSpPr>
            <a:stCxn id="1140" idx="4"/>
            <a:endCxn id="1141" idx="0"/>
          </p:cNvCxnSpPr>
          <p:nvPr/>
        </p:nvCxnSpPr>
        <p:spPr>
          <a:xfrm>
            <a:off x="5098700" y="3231411"/>
            <a:ext cx="0" cy="145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p60"/>
          <p:cNvCxnSpPr>
            <a:stCxn id="1141" idx="4"/>
            <a:endCxn id="1142" idx="0"/>
          </p:cNvCxnSpPr>
          <p:nvPr/>
        </p:nvCxnSpPr>
        <p:spPr>
          <a:xfrm>
            <a:off x="5098700" y="3809536"/>
            <a:ext cx="0" cy="145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3" name="Google Shape;1153;p60"/>
          <p:cNvSpPr/>
          <p:nvPr/>
        </p:nvSpPr>
        <p:spPr>
          <a:xfrm>
            <a:off x="4882250" y="4532886"/>
            <a:ext cx="432900" cy="4329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54" name="Google Shape;1154;p60"/>
          <p:cNvCxnSpPr>
            <a:stCxn id="1142" idx="4"/>
            <a:endCxn id="1153" idx="0"/>
          </p:cNvCxnSpPr>
          <p:nvPr/>
        </p:nvCxnSpPr>
        <p:spPr>
          <a:xfrm>
            <a:off x="5098700" y="4387661"/>
            <a:ext cx="0" cy="1452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60"/>
          <p:cNvSpPr txBox="1"/>
          <p:nvPr/>
        </p:nvSpPr>
        <p:spPr>
          <a:xfrm>
            <a:off x="6239825" y="4005000"/>
            <a:ext cx="222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6" name="Google Shape;1156;p60"/>
          <p:cNvSpPr txBox="1"/>
          <p:nvPr/>
        </p:nvSpPr>
        <p:spPr>
          <a:xfrm>
            <a:off x="7651222" y="4005000"/>
            <a:ext cx="340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Google Shape;1157;p60"/>
          <p:cNvSpPr txBox="1"/>
          <p:nvPr/>
        </p:nvSpPr>
        <p:spPr>
          <a:xfrm>
            <a:off x="6945524" y="4583125"/>
            <a:ext cx="222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Google Shape;1158;p60"/>
          <p:cNvSpPr txBox="1"/>
          <p:nvPr/>
        </p:nvSpPr>
        <p:spPr>
          <a:xfrm>
            <a:off x="5311865" y="2848744"/>
            <a:ext cx="222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" name="Google Shape;1159;p60"/>
          <p:cNvSpPr txBox="1"/>
          <p:nvPr/>
        </p:nvSpPr>
        <p:spPr>
          <a:xfrm>
            <a:off x="5315140" y="4583117"/>
            <a:ext cx="222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Google Shape;1160;p60"/>
          <p:cNvSpPr/>
          <p:nvPr/>
        </p:nvSpPr>
        <p:spPr>
          <a:xfrm>
            <a:off x="5957125" y="2485150"/>
            <a:ext cx="1222250" cy="2100500"/>
          </a:xfrm>
          <a:custGeom>
            <a:rect b="b" l="l" r="r" t="t"/>
            <a:pathLst>
              <a:path extrusionOk="0" h="84020" w="48890">
                <a:moveTo>
                  <a:pt x="0" y="0"/>
                </a:moveTo>
                <a:cubicBezTo>
                  <a:pt x="4685" y="1552"/>
                  <a:pt x="22248" y="5828"/>
                  <a:pt x="28109" y="9312"/>
                </a:cubicBezTo>
                <a:cubicBezTo>
                  <a:pt x="33971" y="12796"/>
                  <a:pt x="33770" y="10937"/>
                  <a:pt x="35169" y="20902"/>
                </a:cubicBezTo>
                <a:cubicBezTo>
                  <a:pt x="36568" y="30867"/>
                  <a:pt x="34214" y="58580"/>
                  <a:pt x="36501" y="69100"/>
                </a:cubicBezTo>
                <a:cubicBezTo>
                  <a:pt x="38788" y="79620"/>
                  <a:pt x="46825" y="81533"/>
                  <a:pt x="48890" y="84020"/>
                </a:cubicBezTo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1" name="Google Shape;1161;p60"/>
          <p:cNvSpPr txBox="1"/>
          <p:nvPr/>
        </p:nvSpPr>
        <p:spPr>
          <a:xfrm>
            <a:off x="6935095" y="3319200"/>
            <a:ext cx="222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60"/>
          <p:cNvSpPr txBox="1"/>
          <p:nvPr/>
        </p:nvSpPr>
        <p:spPr>
          <a:xfrm>
            <a:off x="6935095" y="3852600"/>
            <a:ext cx="2229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63" name="Google Shape;1163;p60"/>
          <p:cNvGraphicFramePr/>
          <p:nvPr/>
        </p:nvGraphicFramePr>
        <p:xfrm>
          <a:off x="1576382" y="237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{8C68009E-DB2E-43A2-AD6F-0FEAE3635303}</a:tableStyleId>
              </a:tblPr>
              <a:tblGrid>
                <a:gridCol w="1102475"/>
                <a:gridCol w="1005925"/>
              </a:tblGrid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Key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awls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sa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>
                    <a:solidFill>
                      <a:srgbClr val="CFE2F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sam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>
                    <a:solidFill>
                      <a:srgbClr val="CFE2F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same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sap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</a:tbl>
          </a:graphicData>
        </a:graphic>
      </p:graphicFrame>
      <p:sp>
        <p:nvSpPr>
          <p:cNvPr id="1164" name="Google Shape;1164;p60"/>
          <p:cNvSpPr txBox="1"/>
          <p:nvPr/>
        </p:nvSpPr>
        <p:spPr>
          <a:xfrm>
            <a:off x="7282925" y="2695163"/>
            <a:ext cx="143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Longest prefix of "sample" is "sam".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IP Lookup with Tries</a:t>
            </a:r>
            <a:endParaRPr/>
          </a:p>
        </p:txBody>
      </p:sp>
      <p:sp>
        <p:nvSpPr>
          <p:cNvPr id="1170" name="Google Shape;1170;p61"/>
          <p:cNvSpPr txBox="1"/>
          <p:nvPr>
            <p:ph idx="1" type="body"/>
          </p:nvPr>
        </p:nvSpPr>
        <p:spPr>
          <a:xfrm>
            <a:off x="107050" y="402200"/>
            <a:ext cx="8909700" cy="16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Longest prefix matching on a trie: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at the root, and spell out the word.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Remember most recent (longest) key you see along the way.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Stop when you're done, or fall off the tree. Return the longest key you saw.</a:t>
            </a:r>
            <a:endParaRPr/>
          </a:p>
        </p:txBody>
      </p:sp>
      <p:sp>
        <p:nvSpPr>
          <p:cNvPr id="1171" name="Google Shape;1171;p61"/>
          <p:cNvSpPr/>
          <p:nvPr/>
        </p:nvSpPr>
        <p:spPr>
          <a:xfrm>
            <a:off x="5437000" y="2261800"/>
            <a:ext cx="688200" cy="393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2" name="Google Shape;1172;p61"/>
          <p:cNvSpPr/>
          <p:nvPr/>
        </p:nvSpPr>
        <p:spPr>
          <a:xfrm>
            <a:off x="4446400" y="3023800"/>
            <a:ext cx="688200" cy="3936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0..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3" name="Google Shape;1173;p61"/>
          <p:cNvSpPr/>
          <p:nvPr/>
        </p:nvSpPr>
        <p:spPr>
          <a:xfrm>
            <a:off x="6427600" y="3023800"/>
            <a:ext cx="688200" cy="393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1..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74" name="Google Shape;1174;p61"/>
          <p:cNvCxnSpPr>
            <a:stCxn id="1171" idx="4"/>
            <a:endCxn id="1172" idx="7"/>
          </p:cNvCxnSpPr>
          <p:nvPr/>
        </p:nvCxnSpPr>
        <p:spPr>
          <a:xfrm flipH="1">
            <a:off x="5033800" y="2655400"/>
            <a:ext cx="747300" cy="426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5" name="Google Shape;1175;p61"/>
          <p:cNvCxnSpPr>
            <a:stCxn id="1171" idx="4"/>
            <a:endCxn id="1173" idx="1"/>
          </p:cNvCxnSpPr>
          <p:nvPr/>
        </p:nvCxnSpPr>
        <p:spPr>
          <a:xfrm>
            <a:off x="5781100" y="2655400"/>
            <a:ext cx="747300" cy="426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6" name="Google Shape;1176;p61"/>
          <p:cNvSpPr/>
          <p:nvPr/>
        </p:nvSpPr>
        <p:spPr>
          <a:xfrm>
            <a:off x="3684400" y="3785800"/>
            <a:ext cx="688200" cy="393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77" name="Google Shape;1177;p61"/>
          <p:cNvCxnSpPr>
            <a:stCxn id="1172" idx="4"/>
            <a:endCxn id="1176" idx="0"/>
          </p:cNvCxnSpPr>
          <p:nvPr/>
        </p:nvCxnSpPr>
        <p:spPr>
          <a:xfrm flipH="1">
            <a:off x="4028500" y="3417400"/>
            <a:ext cx="762000" cy="3684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8" name="Google Shape;1178;p61"/>
          <p:cNvSpPr/>
          <p:nvPr/>
        </p:nvSpPr>
        <p:spPr>
          <a:xfrm>
            <a:off x="4065400" y="4547800"/>
            <a:ext cx="688200" cy="3936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79" name="Google Shape;1179;p61"/>
          <p:cNvCxnSpPr>
            <a:stCxn id="1176" idx="4"/>
            <a:endCxn id="1178" idx="0"/>
          </p:cNvCxnSpPr>
          <p:nvPr/>
        </p:nvCxnSpPr>
        <p:spPr>
          <a:xfrm>
            <a:off x="4028500" y="4179400"/>
            <a:ext cx="381000" cy="3684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180" name="Google Shape;1180;p61"/>
          <p:cNvGraphicFramePr/>
          <p:nvPr/>
        </p:nvGraphicFramePr>
        <p:xfrm>
          <a:off x="580582" y="230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{8C68009E-DB2E-43A2-AD6F-0FEAE3635303}</a:tableStyleId>
              </a:tblPr>
              <a:tblGrid>
                <a:gridCol w="1102475"/>
                <a:gridCol w="1005925"/>
              </a:tblGrid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Key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0..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00" marB="45700" marR="45700" marL="45700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>
                    <a:solidFill>
                      <a:srgbClr val="CFE2F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11.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00" marB="45700" marR="45700" marL="45700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181" name="Google Shape;1181;p61"/>
          <p:cNvSpPr/>
          <p:nvPr/>
        </p:nvSpPr>
        <p:spPr>
          <a:xfrm>
            <a:off x="5665600" y="3785800"/>
            <a:ext cx="688200" cy="393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2" name="Google Shape;1182;p61"/>
          <p:cNvSpPr/>
          <p:nvPr/>
        </p:nvSpPr>
        <p:spPr>
          <a:xfrm>
            <a:off x="7189600" y="3785800"/>
            <a:ext cx="688200" cy="3936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11.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3" name="Google Shape;1183;p61"/>
          <p:cNvSpPr/>
          <p:nvPr/>
        </p:nvSpPr>
        <p:spPr>
          <a:xfrm>
            <a:off x="5132200" y="4547800"/>
            <a:ext cx="688200" cy="3936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4" name="Google Shape;1184;p61"/>
          <p:cNvSpPr/>
          <p:nvPr/>
        </p:nvSpPr>
        <p:spPr>
          <a:xfrm>
            <a:off x="6199000" y="4547800"/>
            <a:ext cx="688200" cy="3936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85" name="Google Shape;1185;p61"/>
          <p:cNvCxnSpPr>
            <a:stCxn id="1181" idx="4"/>
            <a:endCxn id="1183" idx="0"/>
          </p:cNvCxnSpPr>
          <p:nvPr/>
        </p:nvCxnSpPr>
        <p:spPr>
          <a:xfrm flipH="1">
            <a:off x="5476300" y="4179400"/>
            <a:ext cx="533400" cy="36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Google Shape;1186;p61"/>
          <p:cNvCxnSpPr>
            <a:stCxn id="1181" idx="4"/>
            <a:endCxn id="1184" idx="0"/>
          </p:cNvCxnSpPr>
          <p:nvPr/>
        </p:nvCxnSpPr>
        <p:spPr>
          <a:xfrm>
            <a:off x="6009700" y="4179400"/>
            <a:ext cx="533400" cy="36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7" name="Google Shape;1187;p61"/>
          <p:cNvCxnSpPr>
            <a:stCxn id="1173" idx="4"/>
            <a:endCxn id="1182" idx="0"/>
          </p:cNvCxnSpPr>
          <p:nvPr/>
        </p:nvCxnSpPr>
        <p:spPr>
          <a:xfrm>
            <a:off x="6771700" y="3417400"/>
            <a:ext cx="762000" cy="36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8" name="Google Shape;1188;p61"/>
          <p:cNvCxnSpPr>
            <a:stCxn id="1173" idx="4"/>
            <a:endCxn id="1181" idx="0"/>
          </p:cNvCxnSpPr>
          <p:nvPr/>
        </p:nvCxnSpPr>
        <p:spPr>
          <a:xfrm flipH="1">
            <a:off x="6009700" y="3417400"/>
            <a:ext cx="762000" cy="36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9" name="Google Shape;1189;p61"/>
          <p:cNvSpPr txBox="1"/>
          <p:nvPr/>
        </p:nvSpPr>
        <p:spPr>
          <a:xfrm>
            <a:off x="4753597" y="4578400"/>
            <a:ext cx="20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61"/>
          <p:cNvSpPr txBox="1"/>
          <p:nvPr/>
        </p:nvSpPr>
        <p:spPr>
          <a:xfrm>
            <a:off x="5820397" y="4578400"/>
            <a:ext cx="20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61"/>
          <p:cNvSpPr txBox="1"/>
          <p:nvPr/>
        </p:nvSpPr>
        <p:spPr>
          <a:xfrm>
            <a:off x="6887197" y="4578400"/>
            <a:ext cx="20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2" name="Google Shape;1192;p61"/>
          <p:cNvSpPr txBox="1"/>
          <p:nvPr/>
        </p:nvSpPr>
        <p:spPr>
          <a:xfrm>
            <a:off x="7877797" y="3816400"/>
            <a:ext cx="20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61"/>
          <p:cNvSpPr txBox="1"/>
          <p:nvPr/>
        </p:nvSpPr>
        <p:spPr>
          <a:xfrm>
            <a:off x="5134597" y="3054400"/>
            <a:ext cx="20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4" name="Google Shape;1194;p61"/>
          <p:cNvSpPr txBox="1"/>
          <p:nvPr/>
        </p:nvSpPr>
        <p:spPr>
          <a:xfrm>
            <a:off x="777400" y="4296175"/>
            <a:ext cx="18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Longest prefix of </a:t>
            </a: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00100</a:t>
            </a:r>
            <a:r>
              <a:rPr lang="en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is </a:t>
            </a: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001</a:t>
            </a:r>
            <a:r>
              <a:rPr lang="en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6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IP Lookup with Tries</a:t>
            </a:r>
            <a:endParaRPr/>
          </a:p>
        </p:txBody>
      </p:sp>
      <p:sp>
        <p:nvSpPr>
          <p:cNvPr id="1200" name="Google Shape;1200;p62"/>
          <p:cNvSpPr txBox="1"/>
          <p:nvPr>
            <p:ph idx="1" type="body"/>
          </p:nvPr>
        </p:nvSpPr>
        <p:spPr>
          <a:xfrm>
            <a:off x="107050" y="402200"/>
            <a:ext cx="8909700" cy="16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Longest prefix matching on a trie: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at the root, and spell out the word.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Remember most recent (longest) key you see along the way.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Stop when you're done, or fall off the tree. Return the longest key you saw.</a:t>
            </a:r>
            <a:endParaRPr/>
          </a:p>
        </p:txBody>
      </p:sp>
      <p:sp>
        <p:nvSpPr>
          <p:cNvPr id="1201" name="Google Shape;1201;p62"/>
          <p:cNvSpPr/>
          <p:nvPr/>
        </p:nvSpPr>
        <p:spPr>
          <a:xfrm>
            <a:off x="5437000" y="2261800"/>
            <a:ext cx="688200" cy="393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2" name="Google Shape;1202;p62"/>
          <p:cNvSpPr/>
          <p:nvPr/>
        </p:nvSpPr>
        <p:spPr>
          <a:xfrm>
            <a:off x="4446400" y="3023800"/>
            <a:ext cx="688200" cy="3936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0..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3" name="Google Shape;1203;p62"/>
          <p:cNvSpPr/>
          <p:nvPr/>
        </p:nvSpPr>
        <p:spPr>
          <a:xfrm>
            <a:off x="6427600" y="3023800"/>
            <a:ext cx="688200" cy="393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1..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04" name="Google Shape;1204;p62"/>
          <p:cNvCxnSpPr>
            <a:stCxn id="1201" idx="4"/>
            <a:endCxn id="1202" idx="7"/>
          </p:cNvCxnSpPr>
          <p:nvPr/>
        </p:nvCxnSpPr>
        <p:spPr>
          <a:xfrm flipH="1">
            <a:off x="5033800" y="2655400"/>
            <a:ext cx="747300" cy="426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5" name="Google Shape;1205;p62"/>
          <p:cNvCxnSpPr>
            <a:stCxn id="1201" idx="4"/>
            <a:endCxn id="1203" idx="1"/>
          </p:cNvCxnSpPr>
          <p:nvPr/>
        </p:nvCxnSpPr>
        <p:spPr>
          <a:xfrm>
            <a:off x="5781100" y="2655400"/>
            <a:ext cx="747300" cy="426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6" name="Google Shape;1206;p62"/>
          <p:cNvCxnSpPr>
            <a:stCxn id="1202" idx="4"/>
            <a:endCxn id="1207" idx="0"/>
          </p:cNvCxnSpPr>
          <p:nvPr/>
        </p:nvCxnSpPr>
        <p:spPr>
          <a:xfrm flipH="1">
            <a:off x="4028500" y="3417400"/>
            <a:ext cx="762000" cy="3684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8" name="Google Shape;1208;p62"/>
          <p:cNvSpPr/>
          <p:nvPr/>
        </p:nvSpPr>
        <p:spPr>
          <a:xfrm>
            <a:off x="4065400" y="4547800"/>
            <a:ext cx="688200" cy="3936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09" name="Google Shape;1209;p62"/>
          <p:cNvCxnSpPr>
            <a:stCxn id="1207" idx="4"/>
            <a:endCxn id="1208" idx="0"/>
          </p:cNvCxnSpPr>
          <p:nvPr/>
        </p:nvCxnSpPr>
        <p:spPr>
          <a:xfrm>
            <a:off x="4028500" y="4179400"/>
            <a:ext cx="381000" cy="36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0" name="Google Shape;1210;p62"/>
          <p:cNvSpPr/>
          <p:nvPr/>
        </p:nvSpPr>
        <p:spPr>
          <a:xfrm>
            <a:off x="5665600" y="3785800"/>
            <a:ext cx="688200" cy="393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1" name="Google Shape;1211;p62"/>
          <p:cNvSpPr/>
          <p:nvPr/>
        </p:nvSpPr>
        <p:spPr>
          <a:xfrm>
            <a:off x="7189600" y="3785800"/>
            <a:ext cx="688200" cy="3936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11.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2" name="Google Shape;1212;p62"/>
          <p:cNvSpPr/>
          <p:nvPr/>
        </p:nvSpPr>
        <p:spPr>
          <a:xfrm>
            <a:off x="5132200" y="4547800"/>
            <a:ext cx="688200" cy="3936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3" name="Google Shape;1213;p62"/>
          <p:cNvSpPr/>
          <p:nvPr/>
        </p:nvSpPr>
        <p:spPr>
          <a:xfrm>
            <a:off x="6199000" y="4547800"/>
            <a:ext cx="688200" cy="3936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14" name="Google Shape;1214;p62"/>
          <p:cNvCxnSpPr>
            <a:stCxn id="1210" idx="4"/>
            <a:endCxn id="1212" idx="0"/>
          </p:cNvCxnSpPr>
          <p:nvPr/>
        </p:nvCxnSpPr>
        <p:spPr>
          <a:xfrm flipH="1">
            <a:off x="5476300" y="4179400"/>
            <a:ext cx="533400" cy="36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5" name="Google Shape;1215;p62"/>
          <p:cNvCxnSpPr>
            <a:stCxn id="1210" idx="4"/>
            <a:endCxn id="1213" idx="0"/>
          </p:cNvCxnSpPr>
          <p:nvPr/>
        </p:nvCxnSpPr>
        <p:spPr>
          <a:xfrm>
            <a:off x="6009700" y="4179400"/>
            <a:ext cx="533400" cy="36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6" name="Google Shape;1216;p62"/>
          <p:cNvCxnSpPr>
            <a:stCxn id="1203" idx="4"/>
            <a:endCxn id="1211" idx="0"/>
          </p:cNvCxnSpPr>
          <p:nvPr/>
        </p:nvCxnSpPr>
        <p:spPr>
          <a:xfrm>
            <a:off x="6771700" y="3417400"/>
            <a:ext cx="762000" cy="36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7" name="Google Shape;1217;p62"/>
          <p:cNvCxnSpPr>
            <a:stCxn id="1203" idx="4"/>
            <a:endCxn id="1210" idx="0"/>
          </p:cNvCxnSpPr>
          <p:nvPr/>
        </p:nvCxnSpPr>
        <p:spPr>
          <a:xfrm flipH="1">
            <a:off x="6009700" y="3417400"/>
            <a:ext cx="762000" cy="36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8" name="Google Shape;1218;p62"/>
          <p:cNvSpPr txBox="1"/>
          <p:nvPr/>
        </p:nvSpPr>
        <p:spPr>
          <a:xfrm>
            <a:off x="4753597" y="4578400"/>
            <a:ext cx="20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9" name="Google Shape;1219;p62"/>
          <p:cNvSpPr txBox="1"/>
          <p:nvPr/>
        </p:nvSpPr>
        <p:spPr>
          <a:xfrm>
            <a:off x="5820397" y="4578400"/>
            <a:ext cx="20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0" name="Google Shape;1220;p62"/>
          <p:cNvSpPr txBox="1"/>
          <p:nvPr/>
        </p:nvSpPr>
        <p:spPr>
          <a:xfrm>
            <a:off x="6887197" y="4578400"/>
            <a:ext cx="20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1" name="Google Shape;1221;p62"/>
          <p:cNvSpPr txBox="1"/>
          <p:nvPr/>
        </p:nvSpPr>
        <p:spPr>
          <a:xfrm>
            <a:off x="7877797" y="3816400"/>
            <a:ext cx="20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2" name="Google Shape;1222;p62"/>
          <p:cNvSpPr txBox="1"/>
          <p:nvPr/>
        </p:nvSpPr>
        <p:spPr>
          <a:xfrm>
            <a:off x="5134597" y="3054400"/>
            <a:ext cx="20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23" name="Google Shape;1223;p62"/>
          <p:cNvCxnSpPr>
            <a:stCxn id="1207" idx="4"/>
          </p:cNvCxnSpPr>
          <p:nvPr/>
        </p:nvCxnSpPr>
        <p:spPr>
          <a:xfrm flipH="1">
            <a:off x="3647500" y="4179400"/>
            <a:ext cx="381000" cy="368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07" name="Google Shape;1207;p62"/>
          <p:cNvSpPr/>
          <p:nvPr/>
        </p:nvSpPr>
        <p:spPr>
          <a:xfrm>
            <a:off x="3684400" y="3785800"/>
            <a:ext cx="688200" cy="393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1224" name="Google Shape;1224;p62"/>
          <p:cNvGraphicFramePr/>
          <p:nvPr/>
        </p:nvGraphicFramePr>
        <p:xfrm>
          <a:off x="580582" y="230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{8C68009E-DB2E-43A2-AD6F-0FEAE3635303}</a:tableStyleId>
              </a:tblPr>
              <a:tblGrid>
                <a:gridCol w="1102475"/>
                <a:gridCol w="1005925"/>
              </a:tblGrid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Key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0..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00" marB="45700" marR="45700" marL="45700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>
                    <a:solidFill>
                      <a:srgbClr val="CFE2F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11.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</a:tbl>
          </a:graphicData>
        </a:graphic>
      </p:graphicFrame>
      <p:sp>
        <p:nvSpPr>
          <p:cNvPr id="1225" name="Google Shape;1225;p62"/>
          <p:cNvSpPr txBox="1"/>
          <p:nvPr/>
        </p:nvSpPr>
        <p:spPr>
          <a:xfrm>
            <a:off x="777400" y="4296175"/>
            <a:ext cx="18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Longest prefix of </a:t>
            </a: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00100</a:t>
            </a:r>
            <a:r>
              <a:rPr lang="en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is </a:t>
            </a: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3274100" y="4375025"/>
            <a:ext cx="1398900" cy="552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Colocation Facilities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107050" y="402200"/>
            <a:ext cx="89097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Colocation facility </a:t>
            </a:r>
            <a:r>
              <a:rPr lang="en"/>
              <a:t>(aka </a:t>
            </a:r>
            <a:r>
              <a:rPr b="1" lang="en"/>
              <a:t>carrier hotel</a:t>
            </a:r>
            <a:r>
              <a:rPr lang="en"/>
              <a:t>): A building where multiple ISPs install routers.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Allows for high-performance connections between networks.</a:t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475" y="1332224"/>
            <a:ext cx="3837551" cy="28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1270" y="1332224"/>
            <a:ext cx="1585229" cy="287815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/>
          <p:nvPr/>
        </p:nvSpPr>
        <p:spPr>
          <a:xfrm>
            <a:off x="1668100" y="4375025"/>
            <a:ext cx="1398900" cy="552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8" name="Google Shape;188;p27"/>
          <p:cNvCxnSpPr>
            <a:stCxn id="189" idx="3"/>
            <a:endCxn id="190" idx="1"/>
          </p:cNvCxnSpPr>
          <p:nvPr/>
        </p:nvCxnSpPr>
        <p:spPr>
          <a:xfrm>
            <a:off x="3044752" y="4651175"/>
            <a:ext cx="256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7"/>
          <p:cNvSpPr/>
          <p:nvPr/>
        </p:nvSpPr>
        <p:spPr>
          <a:xfrm>
            <a:off x="2464952" y="4479550"/>
            <a:ext cx="143100" cy="1431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2" name="Google Shape;192;p27"/>
          <p:cNvCxnSpPr>
            <a:stCxn id="191" idx="3"/>
            <a:endCxn id="189" idx="1"/>
          </p:cNvCxnSpPr>
          <p:nvPr/>
        </p:nvCxnSpPr>
        <p:spPr>
          <a:xfrm>
            <a:off x="2608052" y="4551100"/>
            <a:ext cx="293700" cy="10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7"/>
          <p:cNvSpPr/>
          <p:nvPr/>
        </p:nvSpPr>
        <p:spPr>
          <a:xfrm>
            <a:off x="2250127" y="4722725"/>
            <a:ext cx="143100" cy="1431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4" name="Google Shape;194;p27"/>
          <p:cNvCxnSpPr>
            <a:stCxn id="193" idx="3"/>
            <a:endCxn id="189" idx="1"/>
          </p:cNvCxnSpPr>
          <p:nvPr/>
        </p:nvCxnSpPr>
        <p:spPr>
          <a:xfrm flipH="1" rot="10800000">
            <a:off x="2393227" y="4651175"/>
            <a:ext cx="508500" cy="1431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27"/>
          <p:cNvSpPr/>
          <p:nvPr/>
        </p:nvSpPr>
        <p:spPr>
          <a:xfrm>
            <a:off x="2901652" y="4579625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7"/>
          <p:cNvSpPr/>
          <p:nvPr/>
        </p:nvSpPr>
        <p:spPr>
          <a:xfrm>
            <a:off x="1967052" y="4551100"/>
            <a:ext cx="143100" cy="1431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6" name="Google Shape;196;p27"/>
          <p:cNvCxnSpPr>
            <a:stCxn id="195" idx="3"/>
            <a:endCxn id="191" idx="1"/>
          </p:cNvCxnSpPr>
          <p:nvPr/>
        </p:nvCxnSpPr>
        <p:spPr>
          <a:xfrm flipH="1" rot="10800000">
            <a:off x="2110152" y="4551250"/>
            <a:ext cx="354900" cy="71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7"/>
          <p:cNvCxnSpPr>
            <a:stCxn id="195" idx="2"/>
            <a:endCxn id="193" idx="1"/>
          </p:cNvCxnSpPr>
          <p:nvPr/>
        </p:nvCxnSpPr>
        <p:spPr>
          <a:xfrm>
            <a:off x="2038602" y="4694200"/>
            <a:ext cx="211500" cy="100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7"/>
          <p:cNvSpPr/>
          <p:nvPr/>
        </p:nvSpPr>
        <p:spPr>
          <a:xfrm>
            <a:off x="3776427" y="4455975"/>
            <a:ext cx="143100" cy="1431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4377502" y="4492325"/>
            <a:ext cx="143100" cy="1431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7"/>
          <p:cNvSpPr/>
          <p:nvPr/>
        </p:nvSpPr>
        <p:spPr>
          <a:xfrm>
            <a:off x="4035327" y="4694200"/>
            <a:ext cx="143100" cy="1431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1" name="Google Shape;201;p27"/>
          <p:cNvCxnSpPr>
            <a:stCxn id="190" idx="3"/>
            <a:endCxn id="198" idx="1"/>
          </p:cNvCxnSpPr>
          <p:nvPr/>
        </p:nvCxnSpPr>
        <p:spPr>
          <a:xfrm flipH="1" rot="10800000">
            <a:off x="3444752" y="4527575"/>
            <a:ext cx="331800" cy="123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7"/>
          <p:cNvCxnSpPr>
            <a:stCxn id="190" idx="3"/>
            <a:endCxn id="200" idx="1"/>
          </p:cNvCxnSpPr>
          <p:nvPr/>
        </p:nvCxnSpPr>
        <p:spPr>
          <a:xfrm>
            <a:off x="3444752" y="4651175"/>
            <a:ext cx="590700" cy="114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7"/>
          <p:cNvCxnSpPr>
            <a:stCxn id="200" idx="3"/>
            <a:endCxn id="199" idx="1"/>
          </p:cNvCxnSpPr>
          <p:nvPr/>
        </p:nvCxnSpPr>
        <p:spPr>
          <a:xfrm flipH="1" rot="10800000">
            <a:off x="4178427" y="4563850"/>
            <a:ext cx="199200" cy="201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7"/>
          <p:cNvCxnSpPr>
            <a:stCxn id="198" idx="3"/>
            <a:endCxn id="199" idx="1"/>
          </p:cNvCxnSpPr>
          <p:nvPr/>
        </p:nvCxnSpPr>
        <p:spPr>
          <a:xfrm>
            <a:off x="3919527" y="4527525"/>
            <a:ext cx="458100" cy="36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7"/>
          <p:cNvSpPr/>
          <p:nvPr/>
        </p:nvSpPr>
        <p:spPr>
          <a:xfrm>
            <a:off x="3301652" y="4579625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4931900" y="4408025"/>
            <a:ext cx="2544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In our diagrams, these routers would live in carrier hotels.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2797550" y="4365125"/>
            <a:ext cx="751200" cy="534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63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IP Lookup with Tries</a:t>
            </a:r>
            <a:endParaRPr/>
          </a:p>
        </p:txBody>
      </p:sp>
      <p:sp>
        <p:nvSpPr>
          <p:cNvPr id="1231" name="Google Shape;1231;p63"/>
          <p:cNvSpPr txBox="1"/>
          <p:nvPr>
            <p:ph idx="1" type="body"/>
          </p:nvPr>
        </p:nvSpPr>
        <p:spPr>
          <a:xfrm>
            <a:off x="107050" y="402200"/>
            <a:ext cx="8909700" cy="16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Longest prefix matching also works with default route.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see another prefix, it will be returned over the default route.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finish spelling or fall off the tree without seeing any other prefix,</a:t>
            </a:r>
            <a:br>
              <a:rPr lang="en"/>
            </a:br>
            <a:r>
              <a:rPr lang="en"/>
              <a:t>the default is returned.</a:t>
            </a:r>
            <a:endParaRPr/>
          </a:p>
        </p:txBody>
      </p:sp>
      <p:sp>
        <p:nvSpPr>
          <p:cNvPr id="1232" name="Google Shape;1232;p63"/>
          <p:cNvSpPr/>
          <p:nvPr/>
        </p:nvSpPr>
        <p:spPr>
          <a:xfrm>
            <a:off x="4446400" y="3023800"/>
            <a:ext cx="688200" cy="3936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0..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33" name="Google Shape;1233;p63"/>
          <p:cNvCxnSpPr>
            <a:stCxn id="1234" idx="4"/>
            <a:endCxn id="1232" idx="7"/>
          </p:cNvCxnSpPr>
          <p:nvPr/>
        </p:nvCxnSpPr>
        <p:spPr>
          <a:xfrm flipH="1">
            <a:off x="5033800" y="2655400"/>
            <a:ext cx="747300" cy="426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5" name="Google Shape;1235;p63"/>
          <p:cNvCxnSpPr>
            <a:stCxn id="1234" idx="4"/>
            <a:endCxn id="1236" idx="1"/>
          </p:cNvCxnSpPr>
          <p:nvPr/>
        </p:nvCxnSpPr>
        <p:spPr>
          <a:xfrm>
            <a:off x="5781100" y="2655400"/>
            <a:ext cx="747300" cy="426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7" name="Google Shape;1237;p63"/>
          <p:cNvSpPr/>
          <p:nvPr/>
        </p:nvSpPr>
        <p:spPr>
          <a:xfrm>
            <a:off x="7189600" y="3785800"/>
            <a:ext cx="688200" cy="3936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11.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8" name="Google Shape;1238;p63"/>
          <p:cNvSpPr/>
          <p:nvPr/>
        </p:nvSpPr>
        <p:spPr>
          <a:xfrm>
            <a:off x="5132200" y="4547800"/>
            <a:ext cx="688200" cy="3936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39" name="Google Shape;1239;p63"/>
          <p:cNvCxnSpPr>
            <a:stCxn id="1240" idx="4"/>
            <a:endCxn id="1238" idx="0"/>
          </p:cNvCxnSpPr>
          <p:nvPr/>
        </p:nvCxnSpPr>
        <p:spPr>
          <a:xfrm flipH="1">
            <a:off x="5476300" y="4179400"/>
            <a:ext cx="533400" cy="36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1" name="Google Shape;1241;p63"/>
          <p:cNvCxnSpPr>
            <a:stCxn id="1236" idx="4"/>
            <a:endCxn id="1237" idx="0"/>
          </p:cNvCxnSpPr>
          <p:nvPr/>
        </p:nvCxnSpPr>
        <p:spPr>
          <a:xfrm>
            <a:off x="6771700" y="3417400"/>
            <a:ext cx="762000" cy="36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2" name="Google Shape;1242;p63"/>
          <p:cNvCxnSpPr>
            <a:stCxn id="1236" idx="4"/>
            <a:endCxn id="1240" idx="0"/>
          </p:cNvCxnSpPr>
          <p:nvPr/>
        </p:nvCxnSpPr>
        <p:spPr>
          <a:xfrm flipH="1">
            <a:off x="6009700" y="3417400"/>
            <a:ext cx="762000" cy="3684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3" name="Google Shape;1243;p63"/>
          <p:cNvSpPr txBox="1"/>
          <p:nvPr/>
        </p:nvSpPr>
        <p:spPr>
          <a:xfrm>
            <a:off x="5820397" y="4578400"/>
            <a:ext cx="20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4" name="Google Shape;1244;p63"/>
          <p:cNvSpPr txBox="1"/>
          <p:nvPr/>
        </p:nvSpPr>
        <p:spPr>
          <a:xfrm>
            <a:off x="6125197" y="2292400"/>
            <a:ext cx="20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5" name="Google Shape;1245;p63"/>
          <p:cNvSpPr txBox="1"/>
          <p:nvPr/>
        </p:nvSpPr>
        <p:spPr>
          <a:xfrm>
            <a:off x="7877797" y="3816400"/>
            <a:ext cx="20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6" name="Google Shape;1246;p63"/>
          <p:cNvSpPr txBox="1"/>
          <p:nvPr/>
        </p:nvSpPr>
        <p:spPr>
          <a:xfrm>
            <a:off x="5134597" y="3054400"/>
            <a:ext cx="201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247" name="Google Shape;1247;p63"/>
          <p:cNvGraphicFramePr/>
          <p:nvPr/>
        </p:nvGraphicFramePr>
        <p:xfrm>
          <a:off x="580582" y="261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{8C68009E-DB2E-43A2-AD6F-0FEAE3635303}</a:tableStyleId>
              </a:tblPr>
              <a:tblGrid>
                <a:gridCol w="1102475"/>
                <a:gridCol w="1005925"/>
              </a:tblGrid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Key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00" marB="45700" marR="45700" marL="45700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>
                    <a:solidFill>
                      <a:srgbClr val="CFE2F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0..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11.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00" marB="45700" marR="45700" marL="457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/>
                </a:tc>
              </a:tr>
            </a:tbl>
          </a:graphicData>
        </a:graphic>
      </p:graphicFrame>
      <p:sp>
        <p:nvSpPr>
          <p:cNvPr id="1248" name="Google Shape;1248;p63"/>
          <p:cNvSpPr txBox="1"/>
          <p:nvPr/>
        </p:nvSpPr>
        <p:spPr>
          <a:xfrm>
            <a:off x="777400" y="4296175"/>
            <a:ext cx="18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Longest prefix of </a:t>
            </a: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10100</a:t>
            </a:r>
            <a:r>
              <a:rPr lang="en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is default.</a:t>
            </a:r>
            <a:endParaRPr sz="1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49" name="Google Shape;1249;p63"/>
          <p:cNvCxnSpPr/>
          <p:nvPr/>
        </p:nvCxnSpPr>
        <p:spPr>
          <a:xfrm>
            <a:off x="5995000" y="4179400"/>
            <a:ext cx="533400" cy="368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34" name="Google Shape;1234;p63"/>
          <p:cNvSpPr/>
          <p:nvPr/>
        </p:nvSpPr>
        <p:spPr>
          <a:xfrm>
            <a:off x="5437000" y="2261800"/>
            <a:ext cx="688200" cy="3936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6" name="Google Shape;1236;p63"/>
          <p:cNvSpPr/>
          <p:nvPr/>
        </p:nvSpPr>
        <p:spPr>
          <a:xfrm>
            <a:off x="6427600" y="3023800"/>
            <a:ext cx="688200" cy="393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1..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0" name="Google Shape;1240;p63"/>
          <p:cNvSpPr/>
          <p:nvPr/>
        </p:nvSpPr>
        <p:spPr>
          <a:xfrm>
            <a:off x="5665600" y="3785800"/>
            <a:ext cx="688200" cy="393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10.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6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Efficient IP Lookup with Tries</a:t>
            </a:r>
            <a:endParaRPr/>
          </a:p>
        </p:txBody>
      </p:sp>
      <p:sp>
        <p:nvSpPr>
          <p:cNvPr id="1255" name="Google Shape;1255;p64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Runtime of longest prefix matching in a trie is </a:t>
            </a:r>
            <a:r>
              <a:rPr i="1" lang="en"/>
              <a:t>constant</a:t>
            </a:r>
            <a:r>
              <a:rPr lang="en"/>
              <a:t>: O(1).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We'll only visit at most 32 nodes from spelling out the IP address.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All routers have efficient longest prefix matching functionality.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 use more complex solutions with heuristics and optimizations.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destinations are more popular than others.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ports have more destinations.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Longest prefix to external networks is /24 (e.g. you won't see a 29-bit prefix).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could optimize for fast trie/table updates too.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6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IP Routers</a:t>
            </a:r>
            <a:endParaRPr/>
          </a:p>
        </p:txBody>
      </p:sp>
      <p:sp>
        <p:nvSpPr>
          <p:cNvPr id="1261" name="Google Shape;1261;p65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Routers have different planes.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plane: Forward packets.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plane: Programming forwarding entries and handling exception packets.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Management plane: Configure and monitor </a:t>
            </a:r>
            <a:r>
              <a:rPr lang="en"/>
              <a:t>router</a:t>
            </a:r>
            <a:r>
              <a:rPr lang="en"/>
              <a:t> functionality.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Data plane leverages tradeoffs in software vs. hardware packet processing.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Software: Flexible but slow.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Hardware: Inflexible but fast.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Data plane challenges: Speed!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operations are easy, e.g. update packet header.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Longest-prefix lookup on destination address is harder. Used tries for efficiency.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Routers in Real Life</a:t>
            </a:r>
            <a:endParaRPr/>
          </a:p>
        </p:txBody>
      </p:sp>
      <p:sp>
        <p:nvSpPr>
          <p:cNvPr id="212" name="Google Shape;212;p28"/>
          <p:cNvSpPr txBox="1"/>
          <p:nvPr>
            <p:ph idx="1" type="body"/>
          </p:nvPr>
        </p:nvSpPr>
        <p:spPr>
          <a:xfrm>
            <a:off x="107050" y="402200"/>
            <a:ext cx="89097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router is just a computer specialized for forwarding packets.</a:t>
            </a:r>
            <a:endParaRPr/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38" y="1105475"/>
            <a:ext cx="5052652" cy="37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575" y="1105475"/>
            <a:ext cx="2842161" cy="378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Router Size</a:t>
            </a:r>
            <a:endParaRPr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107050" y="402200"/>
            <a:ext cx="8909700" cy="28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Different dimensions for measuring the size of a router: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Physical size, number of ports, bandwidth.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Capacity = number of ports × speed of each port.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 speed of a port is sometimes called its </a:t>
            </a:r>
            <a:r>
              <a:rPr b="1" lang="en"/>
              <a:t>line rate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home router might have four 100 Mbps ports, and one 1 Gbps port.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capacity: 1.4 Gbps.</a:t>
            </a:r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963" y="3632838"/>
            <a:ext cx="1709925" cy="1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 rotWithShape="1">
          <a:blip r:embed="rId4">
            <a:alphaModFix/>
          </a:blip>
          <a:srcRect b="34359" l="0" r="0" t="36769"/>
          <a:stretch/>
        </p:blipFill>
        <p:spPr>
          <a:xfrm>
            <a:off x="2888637" y="3894263"/>
            <a:ext cx="2821975" cy="6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 rotWithShape="1">
          <a:blip r:embed="rId5">
            <a:alphaModFix/>
          </a:blip>
          <a:srcRect b="0" l="16751" r="16930" t="0"/>
          <a:stretch/>
        </p:blipFill>
        <p:spPr>
          <a:xfrm>
            <a:off x="5904363" y="3232900"/>
            <a:ext cx="2254676" cy="16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Router Capacity</a:t>
            </a:r>
            <a:endParaRPr/>
          </a:p>
        </p:txBody>
      </p:sp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107050" y="402200"/>
            <a:ext cx="4464900" cy="16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Modern router: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288 ports.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400 Gbps line rate per port.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Capacity = 115.2 Tbps.</a:t>
            </a:r>
            <a:endParaRPr/>
          </a:p>
        </p:txBody>
      </p:sp>
      <p:pic>
        <p:nvPicPr>
          <p:cNvPr id="230" name="Google Shape;230;p30"/>
          <p:cNvPicPr preferRelativeResize="0"/>
          <p:nvPr/>
        </p:nvPicPr>
        <p:blipFill rotWithShape="1">
          <a:blip r:embed="rId3">
            <a:alphaModFix/>
          </a:blip>
          <a:srcRect b="0" l="26542" r="26761" t="0"/>
          <a:stretch/>
        </p:blipFill>
        <p:spPr>
          <a:xfrm>
            <a:off x="1454300" y="2347750"/>
            <a:ext cx="1770399" cy="23067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4571950" y="402200"/>
            <a:ext cx="4464900" cy="4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Next-generation router: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288 ports.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800 Gbps line rate per port.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Capacity = 230 Tbps.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Innovation is focused on improving line rate, since we're running out of physical space to add more ports.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of Router Capacity</a:t>
            </a:r>
            <a:endParaRPr/>
          </a:p>
        </p:txBody>
      </p:sp>
      <p:sp>
        <p:nvSpPr>
          <p:cNvPr id="237" name="Google Shape;237;p31"/>
          <p:cNvSpPr txBox="1"/>
          <p:nvPr>
            <p:ph idx="1" type="body"/>
          </p:nvPr>
        </p:nvSpPr>
        <p:spPr>
          <a:xfrm>
            <a:off x="107050" y="402200"/>
            <a:ext cx="8909700" cy="20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Modern routers are facing physical constraints: size, power, cooling, etc.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Rate of growth is slowing: 10G → 100G → 400G → 800G.</a:t>
            </a:r>
            <a:endParaRPr/>
          </a:p>
        </p:txBody>
      </p:sp>
      <p:cxnSp>
        <p:nvCxnSpPr>
          <p:cNvPr id="238" name="Google Shape;238;p31"/>
          <p:cNvCxnSpPr/>
          <p:nvPr/>
        </p:nvCxnSpPr>
        <p:spPr>
          <a:xfrm>
            <a:off x="695013" y="4636850"/>
            <a:ext cx="76323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31"/>
          <p:cNvSpPr txBox="1"/>
          <p:nvPr/>
        </p:nvSpPr>
        <p:spPr>
          <a:xfrm>
            <a:off x="605435" y="4722463"/>
            <a:ext cx="6846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1404607" y="4722463"/>
            <a:ext cx="6846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2011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2203779" y="4722463"/>
            <a:ext cx="6846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2012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4563487" y="4722463"/>
            <a:ext cx="6846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2015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5324834" y="4722463"/>
            <a:ext cx="6846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2016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6086193" y="4722463"/>
            <a:ext cx="6846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2017   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3802140" y="4722463"/>
            <a:ext cx="6846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2014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6904268" y="4722463"/>
            <a:ext cx="6846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2018   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7722356" y="4722463"/>
            <a:ext cx="6846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2019   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3002968" y="4722463"/>
            <a:ext cx="6846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2013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819226" y="3473393"/>
            <a:ext cx="745500" cy="1121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603" y="3593863"/>
            <a:ext cx="353109" cy="69241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844112" y="4265128"/>
            <a:ext cx="7578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Juniper MX3D</a:t>
            </a:r>
            <a:endParaRPr sz="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1008011" y="4382154"/>
            <a:ext cx="4713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1.76T</a:t>
            </a:r>
            <a:endParaRPr b="1" sz="1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31"/>
          <p:cNvSpPr/>
          <p:nvPr/>
        </p:nvSpPr>
        <p:spPr>
          <a:xfrm>
            <a:off x="1621625" y="2907893"/>
            <a:ext cx="753300" cy="168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956" y="3070293"/>
            <a:ext cx="433269" cy="116590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 txBox="1"/>
          <p:nvPr/>
        </p:nvSpPr>
        <p:spPr>
          <a:xfrm>
            <a:off x="1618824" y="4204755"/>
            <a:ext cx="8025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Brocade MLXe</a:t>
            </a:r>
            <a:endParaRPr sz="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1821148" y="4382863"/>
            <a:ext cx="4713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2.56T</a:t>
            </a:r>
            <a:endParaRPr b="1" sz="1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2441870" y="2820893"/>
            <a:ext cx="802500" cy="177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9048" y="2941071"/>
            <a:ext cx="757833" cy="13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1"/>
          <p:cNvSpPr txBox="1"/>
          <p:nvPr/>
        </p:nvSpPr>
        <p:spPr>
          <a:xfrm>
            <a:off x="2431850" y="4241657"/>
            <a:ext cx="8652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Juniper PTX5000</a:t>
            </a:r>
            <a:endParaRPr sz="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2617526" y="4390462"/>
            <a:ext cx="4713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3.84T</a:t>
            </a:r>
            <a:endParaRPr b="1" sz="1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31"/>
          <p:cNvSpPr/>
          <p:nvPr/>
        </p:nvSpPr>
        <p:spPr>
          <a:xfrm>
            <a:off x="4369920" y="2820893"/>
            <a:ext cx="802500" cy="177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"/>
          <p:cNvSpPr txBox="1"/>
          <p:nvPr/>
        </p:nvSpPr>
        <p:spPr>
          <a:xfrm>
            <a:off x="4369914" y="4246207"/>
            <a:ext cx="8700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Cisco ASR9000</a:t>
            </a:r>
            <a:endParaRPr sz="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4618429" y="4401012"/>
            <a:ext cx="4713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16T</a:t>
            </a:r>
            <a:endParaRPr b="1" sz="1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4-09-13 at 5.30.13 PM.png" id="264" name="Google Shape;264;p31"/>
          <p:cNvPicPr preferRelativeResize="0"/>
          <p:nvPr/>
        </p:nvPicPr>
        <p:blipFill rotWithShape="1">
          <a:blip r:embed="rId6">
            <a:alphaModFix/>
          </a:blip>
          <a:srcRect b="8771" l="-4350" r="4349" t="3508"/>
          <a:stretch/>
        </p:blipFill>
        <p:spPr>
          <a:xfrm>
            <a:off x="4513663" y="2905156"/>
            <a:ext cx="517241" cy="136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1"/>
          <p:cNvSpPr/>
          <p:nvPr/>
        </p:nvSpPr>
        <p:spPr>
          <a:xfrm>
            <a:off x="3468495" y="2820893"/>
            <a:ext cx="802500" cy="177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"/>
          <p:cNvSpPr txBox="1"/>
          <p:nvPr/>
        </p:nvSpPr>
        <p:spPr>
          <a:xfrm>
            <a:off x="3480852" y="4265291"/>
            <a:ext cx="8700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Juniper MX2020</a:t>
            </a:r>
            <a:endParaRPr sz="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3729367" y="4399965"/>
            <a:ext cx="4713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8T</a:t>
            </a:r>
            <a:endParaRPr b="1" sz="1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4-09-13 at 5.33.20 PM.png" id="268" name="Google Shape;26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4087" y="2933084"/>
            <a:ext cx="471300" cy="136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/>
          <p:nvPr/>
        </p:nvSpPr>
        <p:spPr>
          <a:xfrm>
            <a:off x="5258013" y="3429293"/>
            <a:ext cx="684600" cy="1165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1"/>
          <p:cNvSpPr txBox="1"/>
          <p:nvPr/>
        </p:nvSpPr>
        <p:spPr>
          <a:xfrm>
            <a:off x="5274423" y="4161812"/>
            <a:ext cx="8700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Arista 7500R</a:t>
            </a:r>
            <a:endParaRPr sz="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5422701" y="4329475"/>
            <a:ext cx="4713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28T</a:t>
            </a:r>
            <a:endParaRPr b="1" sz="1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7-02-11 at 1.07.55 PM.png" id="272" name="Google Shape;27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78062" y="3575166"/>
            <a:ext cx="433275" cy="51205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1"/>
          <p:cNvSpPr/>
          <p:nvPr/>
        </p:nvSpPr>
        <p:spPr>
          <a:xfrm>
            <a:off x="6006088" y="2820893"/>
            <a:ext cx="745500" cy="177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10-21 at 2.09.14 PM.png" id="274" name="Google Shape;274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67372" y="3074481"/>
            <a:ext cx="433275" cy="87381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1"/>
          <p:cNvSpPr txBox="1"/>
          <p:nvPr/>
        </p:nvSpPr>
        <p:spPr>
          <a:xfrm>
            <a:off x="5985955" y="4009663"/>
            <a:ext cx="8700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Juniper/Cisco/</a:t>
            </a:r>
            <a:endParaRPr sz="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Arista lean core</a:t>
            </a:r>
            <a:endParaRPr sz="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6171677" y="4340446"/>
            <a:ext cx="4713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50T+</a:t>
            </a:r>
            <a:endParaRPr b="1" sz="1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31"/>
          <p:cNvSpPr/>
          <p:nvPr/>
        </p:nvSpPr>
        <p:spPr>
          <a:xfrm>
            <a:off x="7668567" y="2820893"/>
            <a:ext cx="802500" cy="177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1"/>
          <p:cNvSpPr txBox="1"/>
          <p:nvPr/>
        </p:nvSpPr>
        <p:spPr>
          <a:xfrm>
            <a:off x="7668561" y="4009654"/>
            <a:ext cx="8700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Juniper/Cisco/</a:t>
            </a:r>
            <a:endParaRPr sz="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Arista lean core</a:t>
            </a:r>
            <a:endParaRPr sz="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7834152" y="4340436"/>
            <a:ext cx="4713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200T+</a:t>
            </a:r>
            <a:endParaRPr b="1" sz="1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6-11-17 at 4.07.09 PM.png" id="280" name="Google Shape;280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41100" y="2938806"/>
            <a:ext cx="647134" cy="1121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/>
          <p:nvPr/>
        </p:nvSpPr>
        <p:spPr>
          <a:xfrm>
            <a:off x="6845528" y="2820893"/>
            <a:ext cx="745500" cy="177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1"/>
          <p:cNvSpPr txBox="1"/>
          <p:nvPr/>
        </p:nvSpPr>
        <p:spPr>
          <a:xfrm>
            <a:off x="6825395" y="4009663"/>
            <a:ext cx="8700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Juniper/Cisco/</a:t>
            </a:r>
            <a:endParaRPr sz="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Arista lean core</a:t>
            </a:r>
            <a:endParaRPr sz="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7011117" y="4340446"/>
            <a:ext cx="4713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100T+</a:t>
            </a:r>
            <a:endParaRPr b="1" sz="1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7-05-09 at 2.38.53 PM.png" id="284" name="Google Shape;284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93473" y="2982657"/>
            <a:ext cx="433200" cy="101080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1"/>
          <p:cNvSpPr/>
          <p:nvPr/>
        </p:nvSpPr>
        <p:spPr>
          <a:xfrm>
            <a:off x="3747216" y="4653288"/>
            <a:ext cx="426600" cy="16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6" name="Google Shape;286;p31"/>
          <p:cNvSpPr txBox="1"/>
          <p:nvPr/>
        </p:nvSpPr>
        <p:spPr>
          <a:xfrm>
            <a:off x="3236888" y="4602401"/>
            <a:ext cx="610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5787A"/>
                </a:solidFill>
                <a:latin typeface="Roboto"/>
                <a:ea typeface="Roboto"/>
                <a:cs typeface="Roboto"/>
                <a:sym typeface="Roboto"/>
              </a:rPr>
              <a:t>10G</a:t>
            </a:r>
            <a:endParaRPr sz="1100">
              <a:solidFill>
                <a:srgbClr val="75787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1"/>
          <p:cNvSpPr/>
          <p:nvPr/>
        </p:nvSpPr>
        <p:spPr>
          <a:xfrm flipH="1">
            <a:off x="5446688" y="4653288"/>
            <a:ext cx="426600" cy="16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8" name="Google Shape;288;p31"/>
          <p:cNvSpPr txBox="1"/>
          <p:nvPr/>
        </p:nvSpPr>
        <p:spPr>
          <a:xfrm flipH="1">
            <a:off x="4906217" y="4602401"/>
            <a:ext cx="610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5787A"/>
                </a:solidFill>
                <a:latin typeface="Roboto"/>
                <a:ea typeface="Roboto"/>
                <a:cs typeface="Roboto"/>
                <a:sym typeface="Roboto"/>
              </a:rPr>
              <a:t>100G</a:t>
            </a:r>
            <a:endParaRPr sz="1100">
              <a:solidFill>
                <a:srgbClr val="75787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1"/>
          <p:cNvSpPr txBox="1"/>
          <p:nvPr/>
        </p:nvSpPr>
        <p:spPr>
          <a:xfrm flipH="1">
            <a:off x="7287816" y="4620417"/>
            <a:ext cx="6105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5787A"/>
                </a:solidFill>
                <a:latin typeface="Roboto"/>
                <a:ea typeface="Roboto"/>
                <a:cs typeface="Roboto"/>
                <a:sym typeface="Roboto"/>
              </a:rPr>
              <a:t>400G</a:t>
            </a:r>
            <a:endParaRPr sz="1100">
              <a:solidFill>
                <a:srgbClr val="75787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1"/>
          <p:cNvSpPr/>
          <p:nvPr/>
        </p:nvSpPr>
        <p:spPr>
          <a:xfrm flipH="1">
            <a:off x="7820763" y="4658236"/>
            <a:ext cx="426600" cy="16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 Routers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Routers in Real Life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Router Components (Planes)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Packet Types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Forwarding in Hardware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Efficient Forwarding with Tries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96" name="Google Shape;296;p32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 Components (Planes)</a:t>
            </a:r>
            <a:endParaRPr/>
          </a:p>
        </p:txBody>
      </p:sp>
      <p:sp>
        <p:nvSpPr>
          <p:cNvPr id="297" name="Google Shape;297;p32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X, CS 168, Fall 2024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ecture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